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47625000" cy="26784300"/>
  <p:notesSz cx="6858000" cy="9144000"/>
  <p:embeddedFontLst>
    <p:embeddedFont>
      <p:font typeface="Aileron" pitchFamily="2" charset="77"/>
      <p:regular r:id="rId59"/>
    </p:embeddedFont>
    <p:embeddedFont>
      <p:font typeface="Aileron Bold" pitchFamily="2" charset="77"/>
      <p:regular r:id="rId60"/>
      <p:bold r:id="rId61"/>
    </p:embeddedFont>
    <p:embeddedFont>
      <p:font typeface="Aileron Ultra-Bold" pitchFamily="2" charset="77"/>
      <p:regular r:id="rId62"/>
      <p:bold r:id="rId63"/>
    </p:embeddedFont>
    <p:embeddedFont>
      <p:font typeface="Canva Sans Bold" panose="020B0803030501040103" pitchFamily="34" charset="0"/>
      <p:regular r:id="rId64"/>
      <p:bold r:id="rId65"/>
    </p:embeddedFont>
    <p:embeddedFont>
      <p:font typeface="Lato 1" panose="020F0502020204030203" pitchFamily="34" charset="0"/>
      <p:regular r:id="rId66"/>
    </p:embeddedFont>
    <p:embeddedFont>
      <p:font typeface="Lato 1 Bold" panose="020F0502020204030203" pitchFamily="34" charset="0"/>
      <p:regular r:id="rId67"/>
      <p:bold r:id="rId68"/>
    </p:embeddedFont>
    <p:embeddedFont>
      <p:font typeface="Lato 1 Heavy" panose="020F0502020204030203" pitchFamily="34" charset="0"/>
      <p:regular r:id="rId69"/>
      <p:bold r:id="rId70"/>
    </p:embeddedFont>
    <p:embeddedFont>
      <p:font typeface="Lato 2" panose="020F0502020204030203" pitchFamily="34" charset="0"/>
      <p:regular r:id="rId71"/>
    </p:embeddedFont>
    <p:embeddedFont>
      <p:font typeface="Montserrat" pitchFamily="2" charset="77"/>
      <p:regular r:id="rId72"/>
      <p:bold r:id="rId73"/>
      <p:italic r:id="rId74"/>
      <p:boldItalic r:id="rId75"/>
    </p:embeddedFont>
    <p:embeddedFont>
      <p:font typeface="Montserrat Bold" pitchFamily="2" charset="77"/>
      <p:regular r:id="rId76"/>
      <p:bold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589" autoAdjust="0"/>
  </p:normalViewPr>
  <p:slideViewPr>
    <p:cSldViewPr>
      <p:cViewPr varScale="1">
        <p:scale>
          <a:sx n="26" d="100"/>
          <a:sy n="26" d="100"/>
        </p:scale>
        <p:origin x="424" y="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08.09.2025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Exploited by Threat Actors who previously targeted my Organization</a:t>
            </a:r>
          </a:p>
          <a:p>
            <a:r>
              <a:rPr lang="en-US"/>
              <a:t>Exploited by Threat Actors who previously targeted similar Organizations</a:t>
            </a:r>
          </a:p>
          <a:p>
            <a:r>
              <a:rPr lang="en-US"/>
              <a:t>Exploited by Threat Actors (APT, Ransomware, Botnets)</a:t>
            </a:r>
          </a:p>
          <a:p>
            <a:r>
              <a:rPr lang="en-US"/>
              <a:t>Known Exploited In-the-Wild (ITW) [i.e., exploited by unknown parties]</a:t>
            </a:r>
          </a:p>
          <a:p>
            <a:r>
              <a:rPr lang="en-US"/>
              <a:t>Exploit Weaponization (i.e., in MetaSploit, in commercial or public/private Exploit Kits)</a:t>
            </a:r>
          </a:p>
          <a:p>
            <a:r>
              <a:rPr lang="en-US"/>
              <a:t>Exploit Proof of Concept Code available (RCE, LPE)</a:t>
            </a:r>
          </a:p>
          <a:p>
            <a:r>
              <a:rPr lang="en-US"/>
              <a:t>Code available that crashes the service</a:t>
            </a:r>
          </a:p>
          <a:p>
            <a:r>
              <a:rPr lang="en-US"/>
              <a:t>Very recent CVE (past week) which is very similar to past CVEs that are above (i.e., QNAP Command Injection released)</a:t>
            </a:r>
          </a:p>
          <a:p>
            <a:r>
              <a:rPr lang="en-US"/>
              <a:t>All CVEs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Exploited by Threat Actors who previously targeted my Organization</a:t>
            </a:r>
          </a:p>
          <a:p>
            <a:r>
              <a:rPr lang="en-US"/>
              <a:t>Exploited by Threat Actors who previously targeted similar Organizations</a:t>
            </a:r>
          </a:p>
          <a:p>
            <a:r>
              <a:rPr lang="en-US"/>
              <a:t>Exploited by Threat Actors (APT, Ransomware, Botnets)</a:t>
            </a:r>
          </a:p>
          <a:p>
            <a:r>
              <a:rPr lang="en-US"/>
              <a:t>Known Exploited In-the-Wild (ITW) [i.e., exploited by unknown parties]</a:t>
            </a:r>
          </a:p>
          <a:p>
            <a:r>
              <a:rPr lang="en-US"/>
              <a:t>Exploit Weaponization (i.e., in MetaSploit, in commercial or public/private Exploit Kits)</a:t>
            </a:r>
          </a:p>
          <a:p>
            <a:r>
              <a:rPr lang="en-US"/>
              <a:t>Exploit Proof of Concept Code available (RCE, LPE)</a:t>
            </a:r>
          </a:p>
          <a:p>
            <a:r>
              <a:rPr lang="en-US"/>
              <a:t>Code available that crashes the service</a:t>
            </a:r>
          </a:p>
          <a:p>
            <a:r>
              <a:rPr lang="en-US"/>
              <a:t>Very recent CVE (past week) which is very similar to past CVEs that are above (i.e., QNAP Command Injection released)</a:t>
            </a:r>
          </a:p>
          <a:p>
            <a:r>
              <a:rPr lang="en-US"/>
              <a:t>All CVEs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sv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1.png"/><Relationship Id="rId39" Type="http://schemas.openxmlformats.org/officeDocument/2006/relationships/image" Target="../media/image66.png"/><Relationship Id="rId21" Type="http://schemas.openxmlformats.org/officeDocument/2006/relationships/image" Target="../media/image50.png"/><Relationship Id="rId34" Type="http://schemas.openxmlformats.org/officeDocument/2006/relationships/image" Target="../media/image61.png"/><Relationship Id="rId42" Type="http://schemas.openxmlformats.org/officeDocument/2006/relationships/image" Target="../media/image69.png"/><Relationship Id="rId47" Type="http://schemas.openxmlformats.org/officeDocument/2006/relationships/image" Target="../media/image74.png"/><Relationship Id="rId7" Type="http://schemas.openxmlformats.org/officeDocument/2006/relationships/image" Target="../media/image36.png"/><Relationship Id="rId2" Type="http://schemas.openxmlformats.org/officeDocument/2006/relationships/image" Target="../media/image31.png"/><Relationship Id="rId16" Type="http://schemas.openxmlformats.org/officeDocument/2006/relationships/image" Target="../media/image45.png"/><Relationship Id="rId29" Type="http://schemas.openxmlformats.org/officeDocument/2006/relationships/image" Target="../media/image56.png"/><Relationship Id="rId11" Type="http://schemas.openxmlformats.org/officeDocument/2006/relationships/image" Target="../media/image40.png"/><Relationship Id="rId24" Type="http://schemas.openxmlformats.org/officeDocument/2006/relationships/image" Target="../media/image53.png"/><Relationship Id="rId32" Type="http://schemas.openxmlformats.org/officeDocument/2006/relationships/image" Target="../media/image59.png"/><Relationship Id="rId37" Type="http://schemas.openxmlformats.org/officeDocument/2006/relationships/image" Target="../media/image64.png"/><Relationship Id="rId40" Type="http://schemas.openxmlformats.org/officeDocument/2006/relationships/image" Target="../media/image67.png"/><Relationship Id="rId45" Type="http://schemas.openxmlformats.org/officeDocument/2006/relationships/image" Target="../media/image72.png"/><Relationship Id="rId5" Type="http://schemas.openxmlformats.org/officeDocument/2006/relationships/image" Target="../media/image34.png"/><Relationship Id="rId15" Type="http://schemas.openxmlformats.org/officeDocument/2006/relationships/image" Target="../media/image44.png"/><Relationship Id="rId23" Type="http://schemas.openxmlformats.org/officeDocument/2006/relationships/image" Target="../media/image52.png"/><Relationship Id="rId28" Type="http://schemas.openxmlformats.org/officeDocument/2006/relationships/image" Target="../media/image55.png"/><Relationship Id="rId36" Type="http://schemas.openxmlformats.org/officeDocument/2006/relationships/image" Target="../media/image63.png"/><Relationship Id="rId49" Type="http://schemas.openxmlformats.org/officeDocument/2006/relationships/image" Target="../media/image76.png"/><Relationship Id="rId10" Type="http://schemas.openxmlformats.org/officeDocument/2006/relationships/image" Target="../media/image39.png"/><Relationship Id="rId19" Type="http://schemas.openxmlformats.org/officeDocument/2006/relationships/image" Target="../media/image48.png"/><Relationship Id="rId31" Type="http://schemas.openxmlformats.org/officeDocument/2006/relationships/image" Target="../media/image58.png"/><Relationship Id="rId44" Type="http://schemas.openxmlformats.org/officeDocument/2006/relationships/image" Target="../media/image71.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2.svg"/><Relationship Id="rId30" Type="http://schemas.openxmlformats.org/officeDocument/2006/relationships/image" Target="../media/image57.png"/><Relationship Id="rId35" Type="http://schemas.openxmlformats.org/officeDocument/2006/relationships/image" Target="../media/image62.png"/><Relationship Id="rId43" Type="http://schemas.openxmlformats.org/officeDocument/2006/relationships/image" Target="../media/image70.png"/><Relationship Id="rId48" Type="http://schemas.openxmlformats.org/officeDocument/2006/relationships/image" Target="../media/image75.png"/><Relationship Id="rId8" Type="http://schemas.openxmlformats.org/officeDocument/2006/relationships/image" Target="../media/image37.png"/><Relationship Id="rId3" Type="http://schemas.openxmlformats.org/officeDocument/2006/relationships/image" Target="../media/image32.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33" Type="http://schemas.openxmlformats.org/officeDocument/2006/relationships/image" Target="../media/image60.png"/><Relationship Id="rId38" Type="http://schemas.openxmlformats.org/officeDocument/2006/relationships/image" Target="../media/image65.png"/><Relationship Id="rId46" Type="http://schemas.openxmlformats.org/officeDocument/2006/relationships/image" Target="../media/image73.png"/><Relationship Id="rId20" Type="http://schemas.openxmlformats.org/officeDocument/2006/relationships/image" Target="../media/image49.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17.svg"/><Relationship Id="rId7" Type="http://schemas.openxmlformats.org/officeDocument/2006/relationships/image" Target="../media/image42.png"/><Relationship Id="rId12" Type="http://schemas.openxmlformats.org/officeDocument/2006/relationships/image" Target="../media/image83.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82.png"/><Relationship Id="rId5" Type="http://schemas.openxmlformats.org/officeDocument/2006/relationships/image" Target="../media/image1.png"/><Relationship Id="rId10" Type="http://schemas.openxmlformats.org/officeDocument/2006/relationships/image" Target="../media/image81.png"/><Relationship Id="rId4" Type="http://schemas.openxmlformats.org/officeDocument/2006/relationships/image" Target="../media/image78.png"/><Relationship Id="rId9" Type="http://schemas.openxmlformats.org/officeDocument/2006/relationships/image" Target="../media/image80.png"/><Relationship Id="rId1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image" Target="../media/image91.png"/><Relationship Id="rId16"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2974504" y="15601950"/>
            <a:ext cx="21675990" cy="3872791"/>
          </a:xfrm>
          <a:prstGeom prst="rect">
            <a:avLst/>
          </a:prstGeom>
        </p:spPr>
        <p:txBody>
          <a:bodyPr wrap="square" lIns="0" tIns="0" rIns="0" bIns="0" rtlCol="0" anchor="t">
            <a:spAutoFit/>
          </a:bodyPr>
          <a:lstStyle/>
          <a:p>
            <a:pPr algn="ctr">
              <a:lnSpc>
                <a:spcPts val="18229"/>
              </a:lnSpc>
            </a:pPr>
            <a:r>
              <a:rPr lang="en-US" sz="13020" b="1" dirty="0">
                <a:solidFill>
                  <a:srgbClr val="FFFFFF"/>
                </a:solidFill>
                <a:latin typeface="Montserrat Bold"/>
                <a:ea typeface="Montserrat Bold"/>
                <a:cs typeface="Montserrat Bold"/>
                <a:sym typeface="Montserrat Bold"/>
              </a:rPr>
              <a:t>Patrick Garrity</a:t>
            </a:r>
          </a:p>
          <a:p>
            <a:pPr algn="ctr">
              <a:lnSpc>
                <a:spcPts val="13125"/>
              </a:lnSpc>
            </a:pPr>
            <a:r>
              <a:rPr lang="en-US" sz="8800" dirty="0">
                <a:solidFill>
                  <a:srgbClr val="FFFFFF"/>
                </a:solidFill>
                <a:latin typeface="Montserrat"/>
                <a:ea typeface="Montserrat"/>
                <a:cs typeface="Montserrat"/>
                <a:sym typeface="Montserrat"/>
              </a:rPr>
              <a:t>(Security Researcher @ </a:t>
            </a:r>
            <a:r>
              <a:rPr lang="en-US" sz="8800" dirty="0" err="1">
                <a:solidFill>
                  <a:srgbClr val="FFFFFF"/>
                </a:solidFill>
                <a:latin typeface="Montserrat"/>
                <a:ea typeface="Montserrat"/>
                <a:cs typeface="Montserrat"/>
                <a:sym typeface="Montserrat"/>
              </a:rPr>
              <a:t>VulnCheck</a:t>
            </a:r>
            <a:r>
              <a:rPr lang="en-US" sz="8800" dirty="0">
                <a:solidFill>
                  <a:srgbClr val="FFFFFF"/>
                </a:solidFill>
                <a:latin typeface="Montserrat"/>
                <a:ea typeface="Montserrat"/>
                <a:cs typeface="Montserrat"/>
                <a:sym typeface="Montserrat"/>
              </a:rPr>
              <a:t>)</a:t>
            </a:r>
          </a:p>
        </p:txBody>
      </p:sp>
      <p:sp>
        <p:nvSpPr>
          <p:cNvPr id="3" name="AutoShape 3"/>
          <p:cNvSpPr/>
          <p:nvPr/>
        </p:nvSpPr>
        <p:spPr>
          <a:xfrm>
            <a:off x="14287500" y="15122304"/>
            <a:ext cx="18743411" cy="0"/>
          </a:xfrm>
          <a:prstGeom prst="line">
            <a:avLst/>
          </a:prstGeom>
          <a:ln w="200025"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736029" y="6980328"/>
            <a:ext cx="46152941" cy="6800061"/>
          </a:xfrm>
          <a:prstGeom prst="rect">
            <a:avLst/>
          </a:prstGeom>
        </p:spPr>
        <p:txBody>
          <a:bodyPr lIns="0" tIns="0" rIns="0" bIns="0" rtlCol="0" anchor="t">
            <a:spAutoFit/>
          </a:bodyPr>
          <a:lstStyle/>
          <a:p>
            <a:pPr algn="ctr">
              <a:lnSpc>
                <a:spcPts val="27343"/>
              </a:lnSpc>
            </a:pPr>
            <a:r>
              <a:rPr lang="en-US" sz="16300" b="1" dirty="0">
                <a:solidFill>
                  <a:srgbClr val="FFFFFF"/>
                </a:solidFill>
                <a:latin typeface="Montserrat Bold"/>
                <a:ea typeface="Montserrat Bold"/>
                <a:cs typeface="Montserrat Bold"/>
                <a:sym typeface="Montserrat Bold"/>
              </a:rPr>
              <a:t>Exploited CVEs of 2025:</a:t>
            </a:r>
          </a:p>
          <a:p>
            <a:pPr algn="ctr">
              <a:lnSpc>
                <a:spcPts val="27343"/>
              </a:lnSpc>
            </a:pPr>
            <a:r>
              <a:rPr lang="en-US" sz="16300" b="1" dirty="0">
                <a:solidFill>
                  <a:srgbClr val="FFFFFF"/>
                </a:solidFill>
                <a:latin typeface="Montserrat Bold"/>
                <a:ea typeface="Montserrat Bold"/>
                <a:cs typeface="Montserrat Bold"/>
                <a:sym typeface="Montserrat Bold"/>
              </a:rPr>
              <a:t>Lessons for Vendors and Defenders</a:t>
            </a:r>
          </a:p>
        </p:txBody>
      </p:sp>
      <p:sp>
        <p:nvSpPr>
          <p:cNvPr id="5" name="Freeform 5"/>
          <p:cNvSpPr/>
          <p:nvPr/>
        </p:nvSpPr>
        <p:spPr>
          <a:xfrm>
            <a:off x="39893969" y="24114442"/>
            <a:ext cx="5970760" cy="1192661"/>
          </a:xfrm>
          <a:custGeom>
            <a:avLst/>
            <a:gdLst/>
            <a:ahLst/>
            <a:cxnLst/>
            <a:rect l="l" t="t" r="r" b="b"/>
            <a:pathLst>
              <a:path w="5970760" h="1192661">
                <a:moveTo>
                  <a:pt x="0" y="0"/>
                </a:moveTo>
                <a:lnTo>
                  <a:pt x="5970760" y="0"/>
                </a:lnTo>
                <a:lnTo>
                  <a:pt x="5970760" y="1192662"/>
                </a:lnTo>
                <a:lnTo>
                  <a:pt x="0" y="11926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887"/>
            <a:ext cx="46242707" cy="7991902"/>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Known Exploited</a:t>
            </a:r>
          </a:p>
          <a:p>
            <a:pPr algn="ctr">
              <a:lnSpc>
                <a:spcPts val="32088"/>
              </a:lnSpc>
            </a:pPr>
            <a:r>
              <a:rPr lang="en-US" sz="22920" b="1">
                <a:solidFill>
                  <a:srgbClr val="FFFFFF"/>
                </a:solidFill>
                <a:latin typeface="Montserrat Bold"/>
                <a:ea typeface="Montserrat Bold"/>
                <a:cs typeface="Montserrat Bold"/>
                <a:sym typeface="Montserrat Bold"/>
              </a:rPr>
              <a:t>Vulnerability Trends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378402" y="17243361"/>
            <a:ext cx="31330465" cy="3521811"/>
            <a:chOff x="0" y="0"/>
            <a:chExt cx="11286777" cy="1268730"/>
          </a:xfrm>
        </p:grpSpPr>
        <p:sp>
          <p:nvSpPr>
            <p:cNvPr id="3" name="Freeform 3"/>
            <p:cNvSpPr/>
            <p:nvPr/>
          </p:nvSpPr>
          <p:spPr>
            <a:xfrm>
              <a:off x="0" y="0"/>
              <a:ext cx="11286777" cy="1268730"/>
            </a:xfrm>
            <a:custGeom>
              <a:avLst/>
              <a:gdLst/>
              <a:ahLst/>
              <a:cxnLst/>
              <a:rect l="l" t="t" r="r" b="b"/>
              <a:pathLst>
                <a:path w="11286777" h="1268730">
                  <a:moveTo>
                    <a:pt x="735330" y="0"/>
                  </a:moveTo>
                  <a:lnTo>
                    <a:pt x="0" y="1268730"/>
                  </a:lnTo>
                  <a:lnTo>
                    <a:pt x="11286777" y="1268730"/>
                  </a:lnTo>
                  <a:lnTo>
                    <a:pt x="10551447" y="0"/>
                  </a:lnTo>
                  <a:close/>
                </a:path>
              </a:pathLst>
            </a:custGeom>
            <a:solidFill>
              <a:srgbClr val="FFDD59">
                <a:alpha val="24706"/>
              </a:srgbClr>
            </a:solidFill>
          </p:spPr>
          <p:txBody>
            <a:bodyPr/>
            <a:lstStyle/>
            <a:p>
              <a:endParaRPr lang="en-US"/>
            </a:p>
          </p:txBody>
        </p:sp>
      </p:grpSp>
      <p:grpSp>
        <p:nvGrpSpPr>
          <p:cNvPr id="4" name="Group 4"/>
          <p:cNvGrpSpPr/>
          <p:nvPr/>
        </p:nvGrpSpPr>
        <p:grpSpPr>
          <a:xfrm>
            <a:off x="11721461" y="9769774"/>
            <a:ext cx="22816011" cy="3521811"/>
            <a:chOff x="0" y="0"/>
            <a:chExt cx="8219451" cy="1268730"/>
          </a:xfrm>
        </p:grpSpPr>
        <p:sp>
          <p:nvSpPr>
            <p:cNvPr id="5" name="Freeform 5"/>
            <p:cNvSpPr/>
            <p:nvPr/>
          </p:nvSpPr>
          <p:spPr>
            <a:xfrm>
              <a:off x="0" y="0"/>
              <a:ext cx="8219451" cy="1268730"/>
            </a:xfrm>
            <a:custGeom>
              <a:avLst/>
              <a:gdLst/>
              <a:ahLst/>
              <a:cxnLst/>
              <a:rect l="l" t="t" r="r" b="b"/>
              <a:pathLst>
                <a:path w="8219451" h="1268730">
                  <a:moveTo>
                    <a:pt x="735330" y="0"/>
                  </a:moveTo>
                  <a:lnTo>
                    <a:pt x="0" y="1268730"/>
                  </a:lnTo>
                  <a:lnTo>
                    <a:pt x="8219451" y="1268730"/>
                  </a:lnTo>
                  <a:lnTo>
                    <a:pt x="7484121" y="0"/>
                  </a:lnTo>
                  <a:close/>
                </a:path>
              </a:pathLst>
            </a:custGeom>
            <a:solidFill>
              <a:srgbClr val="DE435B">
                <a:alpha val="24706"/>
              </a:srgbClr>
            </a:solidFill>
          </p:spPr>
          <p:txBody>
            <a:bodyPr/>
            <a:lstStyle/>
            <a:p>
              <a:endParaRPr lang="en-US"/>
            </a:p>
          </p:txBody>
        </p:sp>
      </p:grpSp>
      <p:grpSp>
        <p:nvGrpSpPr>
          <p:cNvPr id="6" name="Group 6"/>
          <p:cNvGrpSpPr/>
          <p:nvPr/>
        </p:nvGrpSpPr>
        <p:grpSpPr>
          <a:xfrm>
            <a:off x="15895061" y="4746938"/>
            <a:ext cx="14660401" cy="1608504"/>
            <a:chOff x="0" y="0"/>
            <a:chExt cx="11563593" cy="1268730"/>
          </a:xfrm>
        </p:grpSpPr>
        <p:sp>
          <p:nvSpPr>
            <p:cNvPr id="7" name="Freeform 7"/>
            <p:cNvSpPr/>
            <p:nvPr/>
          </p:nvSpPr>
          <p:spPr>
            <a:xfrm>
              <a:off x="0" y="0"/>
              <a:ext cx="11563593" cy="1268730"/>
            </a:xfrm>
            <a:custGeom>
              <a:avLst/>
              <a:gdLst/>
              <a:ahLst/>
              <a:cxnLst/>
              <a:rect l="l" t="t" r="r" b="b"/>
              <a:pathLst>
                <a:path w="11563593" h="1268730">
                  <a:moveTo>
                    <a:pt x="735330" y="0"/>
                  </a:moveTo>
                  <a:lnTo>
                    <a:pt x="0" y="1268730"/>
                  </a:lnTo>
                  <a:lnTo>
                    <a:pt x="11563593" y="1268730"/>
                  </a:lnTo>
                  <a:lnTo>
                    <a:pt x="10828263" y="0"/>
                  </a:lnTo>
                  <a:close/>
                </a:path>
              </a:pathLst>
            </a:custGeom>
            <a:solidFill>
              <a:srgbClr val="7D2836">
                <a:alpha val="24706"/>
              </a:srgbClr>
            </a:solidFill>
          </p:spPr>
          <p:txBody>
            <a:bodyPr/>
            <a:lstStyle/>
            <a:p>
              <a:endParaRPr lang="en-US"/>
            </a:p>
          </p:txBody>
        </p:sp>
      </p:grpSp>
      <p:grpSp>
        <p:nvGrpSpPr>
          <p:cNvPr id="8" name="Group 8"/>
          <p:cNvGrpSpPr/>
          <p:nvPr/>
        </p:nvGrpSpPr>
        <p:grpSpPr>
          <a:xfrm>
            <a:off x="9548615" y="13499079"/>
            <a:ext cx="27049236" cy="3521811"/>
            <a:chOff x="0" y="0"/>
            <a:chExt cx="9744468" cy="1268730"/>
          </a:xfrm>
        </p:grpSpPr>
        <p:sp>
          <p:nvSpPr>
            <p:cNvPr id="9" name="Freeform 9"/>
            <p:cNvSpPr/>
            <p:nvPr/>
          </p:nvSpPr>
          <p:spPr>
            <a:xfrm>
              <a:off x="0" y="0"/>
              <a:ext cx="9744468" cy="1268730"/>
            </a:xfrm>
            <a:custGeom>
              <a:avLst/>
              <a:gdLst/>
              <a:ahLst/>
              <a:cxnLst/>
              <a:rect l="l" t="t" r="r" b="b"/>
              <a:pathLst>
                <a:path w="9744468" h="1268730">
                  <a:moveTo>
                    <a:pt x="735330" y="0"/>
                  </a:moveTo>
                  <a:lnTo>
                    <a:pt x="0" y="1268730"/>
                  </a:lnTo>
                  <a:lnTo>
                    <a:pt x="9744468" y="1268730"/>
                  </a:lnTo>
                  <a:lnTo>
                    <a:pt x="9009138" y="0"/>
                  </a:lnTo>
                  <a:close/>
                </a:path>
              </a:pathLst>
            </a:custGeom>
            <a:solidFill>
              <a:srgbClr val="FEBA46">
                <a:alpha val="24706"/>
              </a:srgbClr>
            </a:solidFill>
          </p:spPr>
          <p:txBody>
            <a:bodyPr/>
            <a:lstStyle/>
            <a:p>
              <a:endParaRPr lang="en-US"/>
            </a:p>
          </p:txBody>
        </p:sp>
      </p:grpSp>
      <p:grpSp>
        <p:nvGrpSpPr>
          <p:cNvPr id="10" name="Group 10"/>
          <p:cNvGrpSpPr/>
          <p:nvPr/>
        </p:nvGrpSpPr>
        <p:grpSpPr>
          <a:xfrm>
            <a:off x="5345575" y="20957690"/>
            <a:ext cx="35445585" cy="3521811"/>
            <a:chOff x="0" y="0"/>
            <a:chExt cx="12769246" cy="1268730"/>
          </a:xfrm>
        </p:grpSpPr>
        <p:sp>
          <p:nvSpPr>
            <p:cNvPr id="11" name="Freeform 11"/>
            <p:cNvSpPr/>
            <p:nvPr/>
          </p:nvSpPr>
          <p:spPr>
            <a:xfrm>
              <a:off x="0" y="0"/>
              <a:ext cx="12769246" cy="1268730"/>
            </a:xfrm>
            <a:custGeom>
              <a:avLst/>
              <a:gdLst/>
              <a:ahLst/>
              <a:cxnLst/>
              <a:rect l="l" t="t" r="r" b="b"/>
              <a:pathLst>
                <a:path w="12769246" h="1268730">
                  <a:moveTo>
                    <a:pt x="735330" y="0"/>
                  </a:moveTo>
                  <a:lnTo>
                    <a:pt x="0" y="1268730"/>
                  </a:lnTo>
                  <a:lnTo>
                    <a:pt x="12769246" y="1268730"/>
                  </a:lnTo>
                  <a:lnTo>
                    <a:pt x="12033917" y="0"/>
                  </a:lnTo>
                  <a:close/>
                </a:path>
              </a:pathLst>
            </a:custGeom>
            <a:solidFill>
              <a:srgbClr val="9B9AE3">
                <a:alpha val="24706"/>
              </a:srgbClr>
            </a:solidFill>
          </p:spPr>
          <p:txBody>
            <a:bodyPr/>
            <a:lstStyle/>
            <a:p>
              <a:endParaRPr lang="en-US"/>
            </a:p>
          </p:txBody>
        </p:sp>
      </p:grpSp>
      <p:grpSp>
        <p:nvGrpSpPr>
          <p:cNvPr id="12" name="Group 12"/>
          <p:cNvGrpSpPr/>
          <p:nvPr/>
        </p:nvGrpSpPr>
        <p:grpSpPr>
          <a:xfrm>
            <a:off x="16356045" y="6481320"/>
            <a:ext cx="15142505" cy="1540862"/>
            <a:chOff x="0" y="0"/>
            <a:chExt cx="12468185" cy="1268730"/>
          </a:xfrm>
        </p:grpSpPr>
        <p:sp>
          <p:nvSpPr>
            <p:cNvPr id="13" name="Freeform 13"/>
            <p:cNvSpPr/>
            <p:nvPr/>
          </p:nvSpPr>
          <p:spPr>
            <a:xfrm>
              <a:off x="0" y="0"/>
              <a:ext cx="12468185" cy="1268730"/>
            </a:xfrm>
            <a:custGeom>
              <a:avLst/>
              <a:gdLst/>
              <a:ahLst/>
              <a:cxnLst/>
              <a:rect l="l" t="t" r="r" b="b"/>
              <a:pathLst>
                <a:path w="12468185" h="1268730">
                  <a:moveTo>
                    <a:pt x="735330" y="0"/>
                  </a:moveTo>
                  <a:lnTo>
                    <a:pt x="0" y="1268730"/>
                  </a:lnTo>
                  <a:lnTo>
                    <a:pt x="12468185" y="1268730"/>
                  </a:lnTo>
                  <a:lnTo>
                    <a:pt x="11732855" y="0"/>
                  </a:lnTo>
                  <a:close/>
                </a:path>
              </a:pathLst>
            </a:custGeom>
            <a:solidFill>
              <a:srgbClr val="7D2836">
                <a:alpha val="24706"/>
              </a:srgbClr>
            </a:solidFill>
          </p:spPr>
          <p:txBody>
            <a:bodyPr/>
            <a:lstStyle/>
            <a:p>
              <a:endParaRPr lang="en-US"/>
            </a:p>
          </p:txBody>
        </p:sp>
      </p:grpSp>
      <p:grpSp>
        <p:nvGrpSpPr>
          <p:cNvPr id="14" name="Group 14"/>
          <p:cNvGrpSpPr/>
          <p:nvPr/>
        </p:nvGrpSpPr>
        <p:grpSpPr>
          <a:xfrm>
            <a:off x="16895630" y="8141088"/>
            <a:ext cx="15541755" cy="1540862"/>
            <a:chOff x="0" y="0"/>
            <a:chExt cx="12796923" cy="1268730"/>
          </a:xfrm>
        </p:grpSpPr>
        <p:sp>
          <p:nvSpPr>
            <p:cNvPr id="15" name="Freeform 15"/>
            <p:cNvSpPr/>
            <p:nvPr/>
          </p:nvSpPr>
          <p:spPr>
            <a:xfrm>
              <a:off x="0" y="0"/>
              <a:ext cx="12796924" cy="1268730"/>
            </a:xfrm>
            <a:custGeom>
              <a:avLst/>
              <a:gdLst/>
              <a:ahLst/>
              <a:cxnLst/>
              <a:rect l="l" t="t" r="r" b="b"/>
              <a:pathLst>
                <a:path w="12796924" h="1268730">
                  <a:moveTo>
                    <a:pt x="735330" y="0"/>
                  </a:moveTo>
                  <a:lnTo>
                    <a:pt x="0" y="1268730"/>
                  </a:lnTo>
                  <a:lnTo>
                    <a:pt x="12796924" y="1268730"/>
                  </a:lnTo>
                  <a:lnTo>
                    <a:pt x="12061593" y="0"/>
                  </a:lnTo>
                  <a:close/>
                </a:path>
              </a:pathLst>
            </a:custGeom>
            <a:solidFill>
              <a:srgbClr val="7D2836">
                <a:alpha val="24706"/>
              </a:srgbClr>
            </a:solidFill>
          </p:spPr>
          <p:txBody>
            <a:bodyPr/>
            <a:lstStyle/>
            <a:p>
              <a:endParaRPr lang="en-US"/>
            </a:p>
          </p:txBody>
        </p:sp>
      </p:grpSp>
      <p:grpSp>
        <p:nvGrpSpPr>
          <p:cNvPr id="16" name="Group 16"/>
          <p:cNvGrpSpPr/>
          <p:nvPr/>
        </p:nvGrpSpPr>
        <p:grpSpPr>
          <a:xfrm>
            <a:off x="7402617" y="17243361"/>
            <a:ext cx="18806177" cy="3521811"/>
            <a:chOff x="0" y="0"/>
            <a:chExt cx="6774911" cy="1268730"/>
          </a:xfrm>
        </p:grpSpPr>
        <p:sp>
          <p:nvSpPr>
            <p:cNvPr id="17" name="Freeform 17"/>
            <p:cNvSpPr/>
            <p:nvPr/>
          </p:nvSpPr>
          <p:spPr>
            <a:xfrm>
              <a:off x="0" y="0"/>
              <a:ext cx="6774911" cy="1268730"/>
            </a:xfrm>
            <a:custGeom>
              <a:avLst/>
              <a:gdLst/>
              <a:ahLst/>
              <a:cxnLst/>
              <a:rect l="l" t="t" r="r" b="b"/>
              <a:pathLst>
                <a:path w="6774911" h="1268730">
                  <a:moveTo>
                    <a:pt x="735330" y="0"/>
                  </a:moveTo>
                  <a:lnTo>
                    <a:pt x="0" y="1268730"/>
                  </a:lnTo>
                  <a:lnTo>
                    <a:pt x="6774911" y="1268730"/>
                  </a:lnTo>
                  <a:lnTo>
                    <a:pt x="6039582" y="0"/>
                  </a:lnTo>
                  <a:close/>
                </a:path>
              </a:pathLst>
            </a:custGeom>
            <a:solidFill>
              <a:srgbClr val="FFDE59"/>
            </a:solidFill>
          </p:spPr>
          <p:txBody>
            <a:bodyPr/>
            <a:lstStyle/>
            <a:p>
              <a:endParaRPr lang="en-US"/>
            </a:p>
          </p:txBody>
        </p:sp>
      </p:grpSp>
      <p:grpSp>
        <p:nvGrpSpPr>
          <p:cNvPr id="18" name="Group 18"/>
          <p:cNvGrpSpPr/>
          <p:nvPr/>
        </p:nvGrpSpPr>
        <p:grpSpPr>
          <a:xfrm>
            <a:off x="9593001" y="13499079"/>
            <a:ext cx="14373866" cy="3521811"/>
            <a:chOff x="0" y="0"/>
            <a:chExt cx="5178175" cy="1268730"/>
          </a:xfrm>
        </p:grpSpPr>
        <p:sp>
          <p:nvSpPr>
            <p:cNvPr id="19" name="Freeform 19"/>
            <p:cNvSpPr/>
            <p:nvPr/>
          </p:nvSpPr>
          <p:spPr>
            <a:xfrm>
              <a:off x="0" y="0"/>
              <a:ext cx="5178175" cy="1268730"/>
            </a:xfrm>
            <a:custGeom>
              <a:avLst/>
              <a:gdLst/>
              <a:ahLst/>
              <a:cxnLst/>
              <a:rect l="l" t="t" r="r" b="b"/>
              <a:pathLst>
                <a:path w="5178175" h="1268730">
                  <a:moveTo>
                    <a:pt x="735330" y="0"/>
                  </a:moveTo>
                  <a:lnTo>
                    <a:pt x="0" y="1268730"/>
                  </a:lnTo>
                  <a:lnTo>
                    <a:pt x="5178175" y="1268730"/>
                  </a:lnTo>
                  <a:lnTo>
                    <a:pt x="4442845" y="0"/>
                  </a:lnTo>
                  <a:close/>
                </a:path>
              </a:pathLst>
            </a:custGeom>
            <a:solidFill>
              <a:srgbClr val="FEBA46"/>
            </a:solidFill>
          </p:spPr>
          <p:txBody>
            <a:bodyPr/>
            <a:lstStyle/>
            <a:p>
              <a:endParaRPr lang="en-US"/>
            </a:p>
          </p:txBody>
        </p:sp>
      </p:grpSp>
      <p:grpSp>
        <p:nvGrpSpPr>
          <p:cNvPr id="20" name="Group 20"/>
          <p:cNvGrpSpPr/>
          <p:nvPr/>
        </p:nvGrpSpPr>
        <p:grpSpPr>
          <a:xfrm>
            <a:off x="5267364" y="20933222"/>
            <a:ext cx="23075075" cy="3521811"/>
            <a:chOff x="0" y="0"/>
            <a:chExt cx="8312779" cy="1268730"/>
          </a:xfrm>
        </p:grpSpPr>
        <p:sp>
          <p:nvSpPr>
            <p:cNvPr id="21" name="Freeform 21"/>
            <p:cNvSpPr/>
            <p:nvPr/>
          </p:nvSpPr>
          <p:spPr>
            <a:xfrm>
              <a:off x="0" y="0"/>
              <a:ext cx="8312779" cy="1268730"/>
            </a:xfrm>
            <a:custGeom>
              <a:avLst/>
              <a:gdLst/>
              <a:ahLst/>
              <a:cxnLst/>
              <a:rect l="l" t="t" r="r" b="b"/>
              <a:pathLst>
                <a:path w="8312779" h="1268730">
                  <a:moveTo>
                    <a:pt x="735330" y="0"/>
                  </a:moveTo>
                  <a:lnTo>
                    <a:pt x="0" y="1268730"/>
                  </a:lnTo>
                  <a:lnTo>
                    <a:pt x="8312779" y="1268730"/>
                  </a:lnTo>
                  <a:lnTo>
                    <a:pt x="7577449" y="0"/>
                  </a:lnTo>
                  <a:close/>
                </a:path>
              </a:pathLst>
            </a:custGeom>
            <a:solidFill>
              <a:srgbClr val="9C9AE3"/>
            </a:solidFill>
          </p:spPr>
          <p:txBody>
            <a:bodyPr/>
            <a:lstStyle/>
            <a:p>
              <a:endParaRPr lang="en-US"/>
            </a:p>
          </p:txBody>
        </p:sp>
      </p:grpSp>
      <p:grpSp>
        <p:nvGrpSpPr>
          <p:cNvPr id="22" name="Group 22"/>
          <p:cNvGrpSpPr/>
          <p:nvPr/>
        </p:nvGrpSpPr>
        <p:grpSpPr>
          <a:xfrm>
            <a:off x="11764587" y="9769774"/>
            <a:ext cx="10030693" cy="3521811"/>
            <a:chOff x="0" y="0"/>
            <a:chExt cx="3613550" cy="1268730"/>
          </a:xfrm>
        </p:grpSpPr>
        <p:sp>
          <p:nvSpPr>
            <p:cNvPr id="23" name="Freeform 23"/>
            <p:cNvSpPr/>
            <p:nvPr/>
          </p:nvSpPr>
          <p:spPr>
            <a:xfrm>
              <a:off x="0" y="0"/>
              <a:ext cx="3613550" cy="1268730"/>
            </a:xfrm>
            <a:custGeom>
              <a:avLst/>
              <a:gdLst/>
              <a:ahLst/>
              <a:cxnLst/>
              <a:rect l="l" t="t" r="r" b="b"/>
              <a:pathLst>
                <a:path w="3613550" h="1268730">
                  <a:moveTo>
                    <a:pt x="735330" y="0"/>
                  </a:moveTo>
                  <a:lnTo>
                    <a:pt x="0" y="1268730"/>
                  </a:lnTo>
                  <a:lnTo>
                    <a:pt x="3613550" y="1268730"/>
                  </a:lnTo>
                  <a:lnTo>
                    <a:pt x="2878220" y="0"/>
                  </a:lnTo>
                  <a:close/>
                </a:path>
              </a:pathLst>
            </a:custGeom>
            <a:solidFill>
              <a:srgbClr val="DE425B"/>
            </a:solidFill>
          </p:spPr>
          <p:txBody>
            <a:bodyPr/>
            <a:lstStyle/>
            <a:p>
              <a:endParaRPr lang="en-US"/>
            </a:p>
          </p:txBody>
        </p:sp>
      </p:grpSp>
      <p:sp>
        <p:nvSpPr>
          <p:cNvPr id="24" name="TextBox 24"/>
          <p:cNvSpPr txBox="1"/>
          <p:nvPr/>
        </p:nvSpPr>
        <p:spPr>
          <a:xfrm rot="-3584882">
            <a:off x="8459567" y="8127434"/>
            <a:ext cx="10035000" cy="1150541"/>
          </a:xfrm>
          <a:prstGeom prst="rect">
            <a:avLst/>
          </a:prstGeom>
        </p:spPr>
        <p:txBody>
          <a:bodyPr lIns="0" tIns="0" rIns="0" bIns="0" rtlCol="0" anchor="t">
            <a:spAutoFit/>
          </a:bodyPr>
          <a:lstStyle/>
          <a:p>
            <a:pPr algn="ctr">
              <a:lnSpc>
                <a:spcPts val="9013"/>
              </a:lnSpc>
            </a:pPr>
            <a:r>
              <a:rPr lang="en-US" sz="7511" spc="150">
                <a:solidFill>
                  <a:srgbClr val="FFFFFF"/>
                </a:solidFill>
                <a:latin typeface="Aileron"/>
                <a:ea typeface="Aileron"/>
                <a:cs typeface="Aileron"/>
                <a:sym typeface="Aileron"/>
              </a:rPr>
              <a:t>Known Exploited</a:t>
            </a:r>
          </a:p>
        </p:txBody>
      </p:sp>
      <p:sp>
        <p:nvSpPr>
          <p:cNvPr id="25" name="Freeform 25"/>
          <p:cNvSpPr/>
          <p:nvPr/>
        </p:nvSpPr>
        <p:spPr>
          <a:xfrm>
            <a:off x="15823505" y="4729115"/>
            <a:ext cx="1851861" cy="1601860"/>
          </a:xfrm>
          <a:custGeom>
            <a:avLst/>
            <a:gdLst/>
            <a:ahLst/>
            <a:cxnLst/>
            <a:rect l="l" t="t" r="r" b="b"/>
            <a:pathLst>
              <a:path w="1851861" h="1601860">
                <a:moveTo>
                  <a:pt x="0" y="0"/>
                </a:moveTo>
                <a:lnTo>
                  <a:pt x="1851860" y="0"/>
                </a:lnTo>
                <a:lnTo>
                  <a:pt x="1851860" y="1601860"/>
                </a:lnTo>
                <a:lnTo>
                  <a:pt x="0" y="16018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6" name="Group 26"/>
          <p:cNvGrpSpPr/>
          <p:nvPr/>
        </p:nvGrpSpPr>
        <p:grpSpPr>
          <a:xfrm>
            <a:off x="14813373" y="6459274"/>
            <a:ext cx="3860293" cy="1562907"/>
            <a:chOff x="0" y="0"/>
            <a:chExt cx="3133692" cy="1268730"/>
          </a:xfrm>
        </p:grpSpPr>
        <p:sp>
          <p:nvSpPr>
            <p:cNvPr id="27" name="Freeform 27"/>
            <p:cNvSpPr/>
            <p:nvPr/>
          </p:nvSpPr>
          <p:spPr>
            <a:xfrm>
              <a:off x="0" y="0"/>
              <a:ext cx="3133692" cy="1268730"/>
            </a:xfrm>
            <a:custGeom>
              <a:avLst/>
              <a:gdLst/>
              <a:ahLst/>
              <a:cxnLst/>
              <a:rect l="l" t="t" r="r" b="b"/>
              <a:pathLst>
                <a:path w="3133692" h="1268730">
                  <a:moveTo>
                    <a:pt x="735330" y="0"/>
                  </a:moveTo>
                  <a:lnTo>
                    <a:pt x="0" y="1268730"/>
                  </a:lnTo>
                  <a:lnTo>
                    <a:pt x="3133692" y="1268730"/>
                  </a:lnTo>
                  <a:lnTo>
                    <a:pt x="2398362" y="0"/>
                  </a:lnTo>
                  <a:close/>
                </a:path>
              </a:pathLst>
            </a:custGeom>
            <a:solidFill>
              <a:srgbClr val="7D2836"/>
            </a:solidFill>
          </p:spPr>
          <p:txBody>
            <a:bodyPr/>
            <a:lstStyle/>
            <a:p>
              <a:endParaRPr lang="en-US"/>
            </a:p>
          </p:txBody>
        </p:sp>
      </p:grpSp>
      <p:grpSp>
        <p:nvGrpSpPr>
          <p:cNvPr id="28" name="Group 28"/>
          <p:cNvGrpSpPr/>
          <p:nvPr/>
        </p:nvGrpSpPr>
        <p:grpSpPr>
          <a:xfrm>
            <a:off x="13883664" y="8119043"/>
            <a:ext cx="5779086" cy="1562907"/>
            <a:chOff x="0" y="0"/>
            <a:chExt cx="4691322" cy="1268730"/>
          </a:xfrm>
        </p:grpSpPr>
        <p:sp>
          <p:nvSpPr>
            <p:cNvPr id="29" name="Freeform 29"/>
            <p:cNvSpPr/>
            <p:nvPr/>
          </p:nvSpPr>
          <p:spPr>
            <a:xfrm>
              <a:off x="0" y="0"/>
              <a:ext cx="4691322" cy="1268730"/>
            </a:xfrm>
            <a:custGeom>
              <a:avLst/>
              <a:gdLst/>
              <a:ahLst/>
              <a:cxnLst/>
              <a:rect l="l" t="t" r="r" b="b"/>
              <a:pathLst>
                <a:path w="4691322" h="1268730">
                  <a:moveTo>
                    <a:pt x="735330" y="0"/>
                  </a:moveTo>
                  <a:lnTo>
                    <a:pt x="0" y="1268730"/>
                  </a:lnTo>
                  <a:lnTo>
                    <a:pt x="4691322" y="1268730"/>
                  </a:lnTo>
                  <a:lnTo>
                    <a:pt x="3955992" y="0"/>
                  </a:lnTo>
                  <a:close/>
                </a:path>
              </a:pathLst>
            </a:custGeom>
            <a:solidFill>
              <a:srgbClr val="7D2836"/>
            </a:solidFill>
          </p:spPr>
          <p:txBody>
            <a:bodyPr/>
            <a:lstStyle/>
            <a:p>
              <a:endParaRPr lang="en-US"/>
            </a:p>
          </p:txBody>
        </p:sp>
      </p:grpSp>
      <p:sp>
        <p:nvSpPr>
          <p:cNvPr id="30" name="Freeform 30"/>
          <p:cNvSpPr/>
          <p:nvPr/>
        </p:nvSpPr>
        <p:spPr>
          <a:xfrm>
            <a:off x="40791161" y="25160584"/>
            <a:ext cx="6056988" cy="1209885"/>
          </a:xfrm>
          <a:custGeom>
            <a:avLst/>
            <a:gdLst/>
            <a:ahLst/>
            <a:cxnLst/>
            <a:rect l="l" t="t" r="r" b="b"/>
            <a:pathLst>
              <a:path w="6056988" h="1209885">
                <a:moveTo>
                  <a:pt x="0" y="0"/>
                </a:moveTo>
                <a:lnTo>
                  <a:pt x="6056988" y="0"/>
                </a:lnTo>
                <a:lnTo>
                  <a:pt x="6056988" y="1209885"/>
                </a:lnTo>
                <a:lnTo>
                  <a:pt x="0" y="12098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TextBox 31"/>
          <p:cNvSpPr txBox="1"/>
          <p:nvPr/>
        </p:nvSpPr>
        <p:spPr>
          <a:xfrm>
            <a:off x="-737463" y="1086561"/>
            <a:ext cx="49099926" cy="2532856"/>
          </a:xfrm>
          <a:prstGeom prst="rect">
            <a:avLst/>
          </a:prstGeom>
        </p:spPr>
        <p:txBody>
          <a:bodyPr lIns="0" tIns="0" rIns="0" bIns="0" rtlCol="0" anchor="t">
            <a:spAutoFit/>
          </a:bodyPr>
          <a:lstStyle/>
          <a:p>
            <a:pPr marL="0" lvl="0" indent="0" algn="ctr">
              <a:lnSpc>
                <a:spcPts val="20468"/>
              </a:lnSpc>
              <a:spcBef>
                <a:spcPct val="0"/>
              </a:spcBef>
            </a:pPr>
            <a:r>
              <a:rPr lang="en-US" sz="15625" b="1" spc="468">
                <a:solidFill>
                  <a:srgbClr val="FFFFFF"/>
                </a:solidFill>
                <a:latin typeface="Aileron Ultra-Bold"/>
                <a:ea typeface="Aileron Ultra-Bold"/>
                <a:cs typeface="Aileron Ultra-Bold"/>
                <a:sym typeface="Aileron Ultra-Bold"/>
              </a:rPr>
              <a:t>Vulnerability Threat Matrix</a:t>
            </a:r>
          </a:p>
        </p:txBody>
      </p:sp>
      <p:sp>
        <p:nvSpPr>
          <p:cNvPr id="32" name="TextBox 32"/>
          <p:cNvSpPr txBox="1"/>
          <p:nvPr/>
        </p:nvSpPr>
        <p:spPr>
          <a:xfrm>
            <a:off x="19662751" y="4934125"/>
            <a:ext cx="906095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Ransomware</a:t>
            </a:r>
          </a:p>
        </p:txBody>
      </p:sp>
      <p:sp>
        <p:nvSpPr>
          <p:cNvPr id="33" name="TextBox 33"/>
          <p:cNvSpPr txBox="1"/>
          <p:nvPr/>
        </p:nvSpPr>
        <p:spPr>
          <a:xfrm>
            <a:off x="24534092" y="14645078"/>
            <a:ext cx="8524525"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Weaponized</a:t>
            </a:r>
          </a:p>
        </p:txBody>
      </p:sp>
      <p:sp>
        <p:nvSpPr>
          <p:cNvPr id="34" name="TextBox 34"/>
          <p:cNvSpPr txBox="1"/>
          <p:nvPr/>
        </p:nvSpPr>
        <p:spPr>
          <a:xfrm>
            <a:off x="29721071" y="22103689"/>
            <a:ext cx="7766704"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All Other CVEs</a:t>
            </a:r>
          </a:p>
        </p:txBody>
      </p:sp>
      <p:sp>
        <p:nvSpPr>
          <p:cNvPr id="35" name="TextBox 35"/>
          <p:cNvSpPr txBox="1"/>
          <p:nvPr/>
        </p:nvSpPr>
        <p:spPr>
          <a:xfrm>
            <a:off x="27287042" y="18389360"/>
            <a:ext cx="8714504"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Proof-of-Concept</a:t>
            </a:r>
          </a:p>
        </p:txBody>
      </p:sp>
      <p:sp>
        <p:nvSpPr>
          <p:cNvPr id="36" name="TextBox 36"/>
          <p:cNvSpPr txBox="1"/>
          <p:nvPr/>
        </p:nvSpPr>
        <p:spPr>
          <a:xfrm>
            <a:off x="20361251" y="6449749"/>
            <a:ext cx="4434958"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Botnet</a:t>
            </a:r>
          </a:p>
        </p:txBody>
      </p:sp>
      <p:sp>
        <p:nvSpPr>
          <p:cNvPr id="37" name="TextBox 37"/>
          <p:cNvSpPr txBox="1"/>
          <p:nvPr/>
        </p:nvSpPr>
        <p:spPr>
          <a:xfrm>
            <a:off x="21440118" y="8281071"/>
            <a:ext cx="1161849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Threat Actor (APT)</a:t>
            </a:r>
          </a:p>
        </p:txBody>
      </p:sp>
      <p:sp>
        <p:nvSpPr>
          <p:cNvPr id="38" name="TextBox 38"/>
          <p:cNvSpPr txBox="1"/>
          <p:nvPr/>
        </p:nvSpPr>
        <p:spPr>
          <a:xfrm>
            <a:off x="22935799" y="10915773"/>
            <a:ext cx="1161849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Unattributed KEV</a:t>
            </a:r>
          </a:p>
        </p:txBody>
      </p:sp>
      <p:sp>
        <p:nvSpPr>
          <p:cNvPr id="39" name="TextBox 39"/>
          <p:cNvSpPr txBox="1"/>
          <p:nvPr/>
        </p:nvSpPr>
        <p:spPr>
          <a:xfrm rot="-3584882">
            <a:off x="3679198" y="16443221"/>
            <a:ext cx="10035000" cy="1150541"/>
          </a:xfrm>
          <a:prstGeom prst="rect">
            <a:avLst/>
          </a:prstGeom>
        </p:spPr>
        <p:txBody>
          <a:bodyPr lIns="0" tIns="0" rIns="0" bIns="0" rtlCol="0" anchor="t">
            <a:spAutoFit/>
          </a:bodyPr>
          <a:lstStyle/>
          <a:p>
            <a:pPr algn="ctr">
              <a:lnSpc>
                <a:spcPts val="9013"/>
              </a:lnSpc>
            </a:pPr>
            <a:r>
              <a:rPr lang="en-US" sz="7511" spc="150">
                <a:solidFill>
                  <a:srgbClr val="FFFFFF"/>
                </a:solidFill>
                <a:latin typeface="Aileron"/>
                <a:ea typeface="Aileron"/>
                <a:cs typeface="Aileron"/>
                <a:sym typeface="Aileron"/>
              </a:rPr>
              <a:t>Exploit Availability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4441349"/>
            <a:ext cx="47625000" cy="17282478"/>
          </a:xfrm>
          <a:prstGeom prst="rect">
            <a:avLst/>
          </a:prstGeom>
        </p:spPr>
        <p:txBody>
          <a:bodyPr lIns="0" tIns="0" rIns="0" bIns="0" rtlCol="0" anchor="t">
            <a:spAutoFit/>
          </a:bodyPr>
          <a:lstStyle/>
          <a:p>
            <a:pPr algn="ctr">
              <a:lnSpc>
                <a:spcPts val="45939"/>
              </a:lnSpc>
            </a:pPr>
            <a:r>
              <a:rPr lang="en-US" sz="32814" b="1">
                <a:solidFill>
                  <a:srgbClr val="FFFFFF"/>
                </a:solidFill>
                <a:latin typeface="Montserrat Bold"/>
                <a:ea typeface="Montserrat Bold"/>
                <a:cs typeface="Montserrat Bold"/>
                <a:sym typeface="Montserrat Bold"/>
              </a:rPr>
              <a:t>Known Exploited Vulnerabilities</a:t>
            </a:r>
          </a:p>
          <a:p>
            <a:pPr algn="ctr">
              <a:lnSpc>
                <a:spcPts val="45939"/>
              </a:lnSpc>
            </a:pPr>
            <a:r>
              <a:rPr lang="en-US" sz="32814">
                <a:solidFill>
                  <a:srgbClr val="FFFFFF"/>
                </a:solidFill>
                <a:latin typeface="Montserrat"/>
                <a:ea typeface="Montserrat"/>
                <a:cs typeface="Montserrat"/>
                <a:sym typeface="Montserrat"/>
              </a:rPr>
              <a:t>Not Just CISA KEV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868534" y="13692890"/>
            <a:ext cx="6479532" cy="6493437"/>
          </a:xfrm>
          <a:custGeom>
            <a:avLst/>
            <a:gdLst/>
            <a:ahLst/>
            <a:cxnLst/>
            <a:rect l="l" t="t" r="r" b="b"/>
            <a:pathLst>
              <a:path w="6479532" h="6493437">
                <a:moveTo>
                  <a:pt x="0" y="0"/>
                </a:moveTo>
                <a:lnTo>
                  <a:pt x="6479533" y="0"/>
                </a:lnTo>
                <a:lnTo>
                  <a:pt x="6479533" y="6493437"/>
                </a:lnTo>
                <a:lnTo>
                  <a:pt x="0" y="64934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548261" y="20186327"/>
            <a:ext cx="10379364" cy="5838392"/>
          </a:xfrm>
          <a:custGeom>
            <a:avLst/>
            <a:gdLst/>
            <a:ahLst/>
            <a:cxnLst/>
            <a:rect l="l" t="t" r="r" b="b"/>
            <a:pathLst>
              <a:path w="10379364" h="5838392">
                <a:moveTo>
                  <a:pt x="0" y="0"/>
                </a:moveTo>
                <a:lnTo>
                  <a:pt x="10379364" y="0"/>
                </a:lnTo>
                <a:lnTo>
                  <a:pt x="10379364" y="5838393"/>
                </a:lnTo>
                <a:lnTo>
                  <a:pt x="0" y="5838393"/>
                </a:lnTo>
                <a:lnTo>
                  <a:pt x="0" y="0"/>
                </a:lnTo>
                <a:close/>
              </a:path>
            </a:pathLst>
          </a:custGeom>
          <a:blipFill>
            <a:blip r:embed="rId4"/>
            <a:stretch>
              <a:fillRect/>
            </a:stretch>
          </a:blipFill>
        </p:spPr>
        <p:txBody>
          <a:bodyPr/>
          <a:lstStyle/>
          <a:p>
            <a:endParaRPr lang="en-US"/>
          </a:p>
        </p:txBody>
      </p:sp>
      <p:sp>
        <p:nvSpPr>
          <p:cNvPr id="4" name="Freeform 4"/>
          <p:cNvSpPr/>
          <p:nvPr/>
        </p:nvSpPr>
        <p:spPr>
          <a:xfrm>
            <a:off x="15006207" y="22208475"/>
            <a:ext cx="7059998" cy="2594549"/>
          </a:xfrm>
          <a:custGeom>
            <a:avLst/>
            <a:gdLst/>
            <a:ahLst/>
            <a:cxnLst/>
            <a:rect l="l" t="t" r="r" b="b"/>
            <a:pathLst>
              <a:path w="7059998" h="2594549">
                <a:moveTo>
                  <a:pt x="0" y="0"/>
                </a:moveTo>
                <a:lnTo>
                  <a:pt x="7059998" y="0"/>
                </a:lnTo>
                <a:lnTo>
                  <a:pt x="7059998" y="2594549"/>
                </a:lnTo>
                <a:lnTo>
                  <a:pt x="0" y="2594549"/>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28324967" y="9245212"/>
            <a:ext cx="13765826" cy="17546232"/>
            <a:chOff x="0" y="0"/>
            <a:chExt cx="18354435" cy="23394976"/>
          </a:xfrm>
        </p:grpSpPr>
        <p:sp>
          <p:nvSpPr>
            <p:cNvPr id="6" name="Freeform 6"/>
            <p:cNvSpPr/>
            <p:nvPr/>
          </p:nvSpPr>
          <p:spPr>
            <a:xfrm>
              <a:off x="1451246" y="8937162"/>
              <a:ext cx="13915646" cy="14457814"/>
            </a:xfrm>
            <a:custGeom>
              <a:avLst/>
              <a:gdLst/>
              <a:ahLst/>
              <a:cxnLst/>
              <a:rect l="l" t="t" r="r" b="b"/>
              <a:pathLst>
                <a:path w="13915646" h="14457814">
                  <a:moveTo>
                    <a:pt x="0" y="0"/>
                  </a:moveTo>
                  <a:lnTo>
                    <a:pt x="13915646" y="0"/>
                  </a:lnTo>
                  <a:lnTo>
                    <a:pt x="13915646" y="14457814"/>
                  </a:lnTo>
                  <a:lnTo>
                    <a:pt x="0" y="1445781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0" y="-161925"/>
              <a:ext cx="18354435" cy="7684911"/>
            </a:xfrm>
            <a:prstGeom prst="rect">
              <a:avLst/>
            </a:prstGeom>
          </p:spPr>
          <p:txBody>
            <a:bodyPr lIns="0" tIns="0" rIns="0" bIns="0" rtlCol="0" anchor="t">
              <a:spAutoFit/>
            </a:bodyPr>
            <a:lstStyle/>
            <a:p>
              <a:pPr algn="ctr">
                <a:lnSpc>
                  <a:spcPts val="11666"/>
                </a:lnSpc>
              </a:pPr>
              <a:r>
                <a:rPr lang="en-US" sz="8333">
                  <a:solidFill>
                    <a:srgbClr val="FFFFFF"/>
                  </a:solidFill>
                  <a:latin typeface="Montserrat"/>
                  <a:ea typeface="Montserrat"/>
                  <a:cs typeface="Montserrat"/>
                  <a:sym typeface="Montserrat"/>
                </a:rPr>
                <a:t> Automated collection &amp; Third Party Reporting that is Currated by security reasearch.</a:t>
              </a:r>
            </a:p>
          </p:txBody>
        </p:sp>
      </p:grpSp>
      <p:grpSp>
        <p:nvGrpSpPr>
          <p:cNvPr id="8" name="Group 8"/>
          <p:cNvGrpSpPr/>
          <p:nvPr/>
        </p:nvGrpSpPr>
        <p:grpSpPr>
          <a:xfrm>
            <a:off x="15375233" y="14339920"/>
            <a:ext cx="6690972" cy="6417267"/>
            <a:chOff x="0" y="0"/>
            <a:chExt cx="676697" cy="649015"/>
          </a:xfrm>
        </p:grpSpPr>
        <p:sp>
          <p:nvSpPr>
            <p:cNvPr id="9" name="Freeform 9"/>
            <p:cNvSpPr/>
            <p:nvPr/>
          </p:nvSpPr>
          <p:spPr>
            <a:xfrm>
              <a:off x="0" y="0"/>
              <a:ext cx="676697" cy="649015"/>
            </a:xfrm>
            <a:custGeom>
              <a:avLst/>
              <a:gdLst/>
              <a:ahLst/>
              <a:cxnLst/>
              <a:rect l="l" t="t" r="r" b="b"/>
              <a:pathLst>
                <a:path w="676697" h="649015">
                  <a:moveTo>
                    <a:pt x="0" y="0"/>
                  </a:moveTo>
                  <a:lnTo>
                    <a:pt x="676697" y="0"/>
                  </a:lnTo>
                  <a:lnTo>
                    <a:pt x="676697" y="649015"/>
                  </a:lnTo>
                  <a:lnTo>
                    <a:pt x="0" y="649015"/>
                  </a:lnTo>
                  <a:close/>
                </a:path>
              </a:pathLst>
            </a:custGeom>
            <a:solidFill>
              <a:srgbClr val="FFFFFF"/>
            </a:solidFill>
          </p:spPr>
          <p:txBody>
            <a:bodyPr/>
            <a:lstStyle/>
            <a:p>
              <a:endParaRPr lang="en-US"/>
            </a:p>
          </p:txBody>
        </p:sp>
        <p:sp>
          <p:nvSpPr>
            <p:cNvPr id="10" name="TextBox 10"/>
            <p:cNvSpPr txBox="1"/>
            <p:nvPr/>
          </p:nvSpPr>
          <p:spPr>
            <a:xfrm>
              <a:off x="0" y="-76200"/>
              <a:ext cx="676697" cy="725215"/>
            </a:xfrm>
            <a:prstGeom prst="rect">
              <a:avLst/>
            </a:prstGeom>
          </p:spPr>
          <p:txBody>
            <a:bodyPr lIns="132292" tIns="132292" rIns="132292" bIns="132292" rtlCol="0" anchor="ctr"/>
            <a:lstStyle/>
            <a:p>
              <a:pPr algn="ctr">
                <a:lnSpc>
                  <a:spcPts val="5501"/>
                </a:lnSpc>
              </a:pPr>
              <a:endParaRPr/>
            </a:p>
          </p:txBody>
        </p:sp>
      </p:grpSp>
      <p:sp>
        <p:nvSpPr>
          <p:cNvPr id="11" name="TextBox 11"/>
          <p:cNvSpPr txBox="1"/>
          <p:nvPr/>
        </p:nvSpPr>
        <p:spPr>
          <a:xfrm>
            <a:off x="0" y="4119307"/>
            <a:ext cx="47625000" cy="4530593"/>
          </a:xfrm>
          <a:prstGeom prst="rect">
            <a:avLst/>
          </a:prstGeom>
        </p:spPr>
        <p:txBody>
          <a:bodyPr lIns="0" tIns="0" rIns="0" bIns="0" rtlCol="0" anchor="t">
            <a:spAutoFit/>
          </a:bodyPr>
          <a:lstStyle/>
          <a:p>
            <a:pPr algn="ctr">
              <a:lnSpc>
                <a:spcPts val="18229"/>
              </a:lnSpc>
              <a:spcBef>
                <a:spcPct val="0"/>
              </a:spcBef>
            </a:pPr>
            <a:r>
              <a:rPr lang="en-US" sz="13020" b="1">
                <a:solidFill>
                  <a:srgbClr val="FFFFFF"/>
                </a:solidFill>
                <a:latin typeface="Canva Sans Bold"/>
                <a:ea typeface="Canva Sans Bold"/>
                <a:cs typeface="Canva Sans Bold"/>
                <a:sym typeface="Canva Sans Bold"/>
              </a:rPr>
              <a:t>We include any vulnerability publicly-reported as exploited in the wild. It’s Free!</a:t>
            </a:r>
          </a:p>
        </p:txBody>
      </p:sp>
      <p:sp>
        <p:nvSpPr>
          <p:cNvPr id="12" name="TextBox 12"/>
          <p:cNvSpPr txBox="1"/>
          <p:nvPr/>
        </p:nvSpPr>
        <p:spPr>
          <a:xfrm>
            <a:off x="4865594" y="227609"/>
            <a:ext cx="37893811" cy="3669715"/>
          </a:xfrm>
          <a:prstGeom prst="rect">
            <a:avLst/>
          </a:prstGeom>
        </p:spPr>
        <p:txBody>
          <a:bodyPr lIns="0" tIns="0" rIns="0" bIns="0" rtlCol="0" anchor="t">
            <a:spAutoFit/>
          </a:bodyPr>
          <a:lstStyle/>
          <a:p>
            <a:pPr algn="ctr">
              <a:lnSpc>
                <a:spcPts val="30011"/>
              </a:lnSpc>
            </a:pPr>
            <a:r>
              <a:rPr lang="en-US" sz="21437" b="1">
                <a:solidFill>
                  <a:srgbClr val="FFFFFF"/>
                </a:solidFill>
                <a:latin typeface="Montserrat Bold"/>
                <a:ea typeface="Montserrat Bold"/>
                <a:cs typeface="Montserrat Bold"/>
                <a:sym typeface="Montserrat Bold"/>
              </a:rPr>
              <a:t>How are we defining KEV?</a:t>
            </a:r>
          </a:p>
        </p:txBody>
      </p:sp>
      <p:sp>
        <p:nvSpPr>
          <p:cNvPr id="13" name="TextBox 13"/>
          <p:cNvSpPr txBox="1"/>
          <p:nvPr/>
        </p:nvSpPr>
        <p:spPr>
          <a:xfrm>
            <a:off x="6181260" y="10220366"/>
            <a:ext cx="13650443" cy="2877211"/>
          </a:xfrm>
          <a:prstGeom prst="rect">
            <a:avLst/>
          </a:prstGeom>
        </p:spPr>
        <p:txBody>
          <a:bodyPr lIns="0" tIns="0" rIns="0" bIns="0" rtlCol="0" anchor="t">
            <a:spAutoFit/>
          </a:bodyPr>
          <a:lstStyle/>
          <a:p>
            <a:pPr algn="ctr">
              <a:lnSpc>
                <a:spcPts val="11666"/>
              </a:lnSpc>
            </a:pPr>
            <a:r>
              <a:rPr lang="en-US" sz="8333">
                <a:solidFill>
                  <a:srgbClr val="FFFFFF"/>
                </a:solidFill>
                <a:latin typeface="Montserrat"/>
                <a:ea typeface="Montserrat"/>
                <a:cs typeface="Montserrat"/>
                <a:sym typeface="Montserrat"/>
              </a:rPr>
              <a:t>Trusted Sources</a:t>
            </a:r>
          </a:p>
          <a:p>
            <a:pPr algn="ctr">
              <a:lnSpc>
                <a:spcPts val="11666"/>
              </a:lnSpc>
            </a:pPr>
            <a:r>
              <a:rPr lang="en-US" sz="8333">
                <a:solidFill>
                  <a:srgbClr val="FFFFFF"/>
                </a:solidFill>
                <a:latin typeface="Montserrat"/>
                <a:ea typeface="Montserrat"/>
                <a:cs typeface="Montserrat"/>
                <a:sym typeface="Montserrat"/>
              </a:rPr>
              <a:t>Automated KEV</a:t>
            </a:r>
          </a:p>
        </p:txBody>
      </p:sp>
      <p:sp>
        <p:nvSpPr>
          <p:cNvPr id="14" name="Freeform 14"/>
          <p:cNvSpPr/>
          <p:nvPr/>
        </p:nvSpPr>
        <p:spPr>
          <a:xfrm>
            <a:off x="16406147" y="15233982"/>
            <a:ext cx="4629144" cy="4629144"/>
          </a:xfrm>
          <a:custGeom>
            <a:avLst/>
            <a:gdLst/>
            <a:ahLst/>
            <a:cxnLst/>
            <a:rect l="l" t="t" r="r" b="b"/>
            <a:pathLst>
              <a:path w="4629144" h="4629144">
                <a:moveTo>
                  <a:pt x="0" y="0"/>
                </a:moveTo>
                <a:lnTo>
                  <a:pt x="4629144" y="0"/>
                </a:lnTo>
                <a:lnTo>
                  <a:pt x="4629144" y="4629143"/>
                </a:lnTo>
                <a:lnTo>
                  <a:pt x="0" y="4629143"/>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41118" y="313038"/>
            <a:ext cx="33687535" cy="2739020"/>
          </a:xfrm>
          <a:prstGeom prst="rect">
            <a:avLst/>
          </a:prstGeom>
        </p:spPr>
        <p:txBody>
          <a:bodyPr lIns="0" tIns="0" rIns="0" bIns="0" rtlCol="0" anchor="t">
            <a:spAutoFit/>
          </a:bodyPr>
          <a:lstStyle/>
          <a:p>
            <a:pPr algn="ctr">
              <a:lnSpc>
                <a:spcPts val="23815"/>
              </a:lnSpc>
            </a:pPr>
            <a:r>
              <a:rPr lang="en-US" sz="14200" b="1" dirty="0">
                <a:solidFill>
                  <a:srgbClr val="FFFFFF"/>
                </a:solidFill>
                <a:latin typeface="Montserrat Bold"/>
                <a:ea typeface="Montserrat Bold"/>
                <a:cs typeface="Montserrat Bold"/>
                <a:sym typeface="Montserrat Bold"/>
              </a:rPr>
              <a:t>Important Details about KEVs</a:t>
            </a:r>
          </a:p>
        </p:txBody>
      </p:sp>
      <p:sp>
        <p:nvSpPr>
          <p:cNvPr id="3" name="TextBox 3"/>
          <p:cNvSpPr txBox="1"/>
          <p:nvPr/>
        </p:nvSpPr>
        <p:spPr>
          <a:xfrm>
            <a:off x="2678507" y="3333842"/>
            <a:ext cx="42212757" cy="22122509"/>
          </a:xfrm>
          <a:prstGeom prst="rect">
            <a:avLst/>
          </a:prstGeom>
        </p:spPr>
        <p:txBody>
          <a:bodyPr lIns="0" tIns="0" rIns="0" bIns="0" rtlCol="0" anchor="t">
            <a:spAutoFit/>
          </a:bodyPr>
          <a:lstStyle/>
          <a:p>
            <a:pPr marL="3384583" lvl="1" indent="-1692292" algn="l">
              <a:lnSpc>
                <a:spcPts val="21947"/>
              </a:lnSpc>
              <a:buFont typeface="Arial"/>
              <a:buChar char="•"/>
            </a:pPr>
            <a:r>
              <a:rPr lang="en-US" sz="15676">
                <a:solidFill>
                  <a:srgbClr val="FFFFFF"/>
                </a:solidFill>
                <a:latin typeface="Montserrat"/>
                <a:ea typeface="Montserrat"/>
                <a:cs typeface="Montserrat"/>
                <a:sym typeface="Montserrat"/>
              </a:rPr>
              <a:t>Emerging Threat (Fix Fast)</a:t>
            </a:r>
          </a:p>
          <a:p>
            <a:pPr marL="3384583" lvl="1" indent="-1692292" algn="l">
              <a:lnSpc>
                <a:spcPts val="21947"/>
              </a:lnSpc>
              <a:buFont typeface="Arial"/>
              <a:buChar char="•"/>
            </a:pPr>
            <a:r>
              <a:rPr lang="en-US" sz="15676">
                <a:solidFill>
                  <a:srgbClr val="FFFFFF"/>
                </a:solidFill>
                <a:latin typeface="Montserrat"/>
                <a:ea typeface="Montserrat"/>
                <a:cs typeface="Montserrat"/>
                <a:sym typeface="Montserrat"/>
              </a:rPr>
              <a:t>Evidence is all Public Record</a:t>
            </a:r>
          </a:p>
          <a:p>
            <a:pPr marL="3384583" lvl="1" indent="-1692292" algn="l">
              <a:lnSpc>
                <a:spcPts val="21947"/>
              </a:lnSpc>
              <a:buFont typeface="Arial"/>
              <a:buChar char="•"/>
            </a:pPr>
            <a:r>
              <a:rPr lang="en-US" sz="15676">
                <a:solidFill>
                  <a:srgbClr val="FFFFFF"/>
                </a:solidFill>
                <a:latin typeface="Montserrat"/>
                <a:ea typeface="Montserrat"/>
                <a:cs typeface="Montserrat"/>
                <a:sym typeface="Montserrat"/>
              </a:rPr>
              <a:t>If there is no CVE &gt; Coordinate to get a CVE issued timely</a:t>
            </a:r>
          </a:p>
          <a:p>
            <a:pPr marL="3384583" lvl="1" indent="-1692292" algn="l">
              <a:lnSpc>
                <a:spcPts val="21947"/>
              </a:lnSpc>
              <a:buFont typeface="Arial"/>
              <a:buChar char="•"/>
            </a:pPr>
            <a:r>
              <a:rPr lang="en-US" sz="15676">
                <a:solidFill>
                  <a:srgbClr val="FFFFFF"/>
                </a:solidFill>
                <a:latin typeface="Montserrat"/>
                <a:ea typeface="Montserrat"/>
                <a:cs typeface="Montserrat"/>
                <a:sym typeface="Montserrat"/>
              </a:rPr>
              <a:t>Work Closely with other Intel firms on vulnerability / exploitation disclosure</a:t>
            </a:r>
          </a:p>
          <a:p>
            <a:pPr marL="3384583" lvl="1" indent="-1692292" algn="l">
              <a:lnSpc>
                <a:spcPts val="21947"/>
              </a:lnSpc>
              <a:buFont typeface="Arial"/>
              <a:buChar char="•"/>
            </a:pPr>
            <a:r>
              <a:rPr lang="en-US" sz="15676">
                <a:solidFill>
                  <a:srgbClr val="FFFFFF"/>
                </a:solidFill>
                <a:latin typeface="Montserrat"/>
                <a:ea typeface="Montserrat"/>
                <a:cs typeface="Montserrat"/>
                <a:sym typeface="Montserrat"/>
              </a:rPr>
              <a:t>There are many ways people define exploitation differently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165056" y="313334"/>
            <a:ext cx="39294888" cy="2739020"/>
          </a:xfrm>
          <a:prstGeom prst="rect">
            <a:avLst/>
          </a:prstGeom>
        </p:spPr>
        <p:txBody>
          <a:bodyPr lIns="0" tIns="0" rIns="0" bIns="0" rtlCol="0" anchor="t">
            <a:spAutoFit/>
          </a:bodyPr>
          <a:lstStyle/>
          <a:p>
            <a:pPr algn="ctr">
              <a:lnSpc>
                <a:spcPts val="23814"/>
              </a:lnSpc>
            </a:pPr>
            <a:r>
              <a:rPr lang="en-US" sz="14200" b="1" dirty="0">
                <a:solidFill>
                  <a:srgbClr val="FFFFFF"/>
                </a:solidFill>
                <a:latin typeface="Montserrat Bold"/>
                <a:ea typeface="Montserrat Bold"/>
                <a:cs typeface="Montserrat Bold"/>
                <a:sym typeface="Montserrat Bold"/>
              </a:rPr>
              <a:t>What Does This Research Include?</a:t>
            </a:r>
          </a:p>
        </p:txBody>
      </p:sp>
      <p:sp>
        <p:nvSpPr>
          <p:cNvPr id="3" name="TextBox 3"/>
          <p:cNvSpPr txBox="1"/>
          <p:nvPr/>
        </p:nvSpPr>
        <p:spPr>
          <a:xfrm>
            <a:off x="806316" y="2892157"/>
            <a:ext cx="46818684" cy="20788068"/>
          </a:xfrm>
          <a:prstGeom prst="rect">
            <a:avLst/>
          </a:prstGeom>
        </p:spPr>
        <p:txBody>
          <a:bodyPr lIns="0" tIns="0" rIns="0" bIns="0" rtlCol="0" anchor="t">
            <a:spAutoFit/>
          </a:bodyPr>
          <a:lstStyle/>
          <a:p>
            <a:pPr marL="3665632" lvl="1" indent="-1832816" algn="l">
              <a:lnSpc>
                <a:spcPts val="23769"/>
              </a:lnSpc>
              <a:buFont typeface="Arial"/>
              <a:buChar char="•"/>
            </a:pPr>
            <a:r>
              <a:rPr lang="en-US" sz="16978">
                <a:solidFill>
                  <a:srgbClr val="FFFFFF"/>
                </a:solidFill>
                <a:latin typeface="Montserrat"/>
                <a:ea typeface="Montserrat"/>
                <a:cs typeface="Montserrat"/>
                <a:sym typeface="Montserrat"/>
              </a:rPr>
              <a:t>Exploitation that was disclosed for the first time in 2025-1H.</a:t>
            </a:r>
          </a:p>
          <a:p>
            <a:pPr marL="3665632" lvl="1" indent="-1832816" algn="l">
              <a:lnSpc>
                <a:spcPts val="23769"/>
              </a:lnSpc>
              <a:buFont typeface="Arial"/>
              <a:buChar char="•"/>
            </a:pPr>
            <a:r>
              <a:rPr lang="en-US" sz="16978">
                <a:solidFill>
                  <a:srgbClr val="F93030"/>
                </a:solidFill>
                <a:latin typeface="Montserrat"/>
                <a:ea typeface="Montserrat"/>
                <a:cs typeface="Montserrat"/>
                <a:sym typeface="Montserrat"/>
              </a:rPr>
              <a:t>432+ </a:t>
            </a:r>
            <a:r>
              <a:rPr lang="en-US" sz="16978">
                <a:solidFill>
                  <a:srgbClr val="FFFFFF"/>
                </a:solidFill>
                <a:latin typeface="Montserrat"/>
                <a:ea typeface="Montserrat"/>
                <a:cs typeface="Montserrat"/>
                <a:sym typeface="Montserrat"/>
              </a:rPr>
              <a:t>Known Exploited Vulnerabilities</a:t>
            </a:r>
          </a:p>
          <a:p>
            <a:pPr marL="3665632" lvl="1" indent="-1832816" algn="l">
              <a:lnSpc>
                <a:spcPts val="23769"/>
              </a:lnSpc>
              <a:buFont typeface="Arial"/>
              <a:buChar char="•"/>
            </a:pPr>
            <a:r>
              <a:rPr lang="en-US" sz="16978">
                <a:solidFill>
                  <a:srgbClr val="F93030"/>
                </a:solidFill>
                <a:latin typeface="Montserrat"/>
                <a:ea typeface="Montserrat"/>
                <a:cs typeface="Montserrat"/>
                <a:sym typeface="Montserrat"/>
              </a:rPr>
              <a:t>914+</a:t>
            </a:r>
            <a:r>
              <a:rPr lang="en-US" sz="16978">
                <a:solidFill>
                  <a:srgbClr val="FFFFFF"/>
                </a:solidFill>
                <a:latin typeface="Montserrat"/>
                <a:ea typeface="Montserrat"/>
                <a:cs typeface="Montserrat"/>
                <a:sym typeface="Montserrat"/>
              </a:rPr>
              <a:t> KEV Reference Citations*</a:t>
            </a:r>
          </a:p>
          <a:p>
            <a:pPr marL="3665632" lvl="1" indent="-1832816" algn="l">
              <a:lnSpc>
                <a:spcPts val="23769"/>
              </a:lnSpc>
              <a:buFont typeface="Arial"/>
              <a:buChar char="•"/>
            </a:pPr>
            <a:r>
              <a:rPr lang="en-US" sz="16978">
                <a:solidFill>
                  <a:srgbClr val="F93030"/>
                </a:solidFill>
                <a:latin typeface="Montserrat"/>
                <a:ea typeface="Montserrat"/>
                <a:cs typeface="Montserrat"/>
                <a:sym typeface="Montserrat"/>
              </a:rPr>
              <a:t>30</a:t>
            </a:r>
            <a:r>
              <a:rPr lang="en-US" sz="16978">
                <a:solidFill>
                  <a:srgbClr val="FFFFFF"/>
                </a:solidFill>
                <a:latin typeface="Montserrat"/>
                <a:ea typeface="Montserrat"/>
                <a:cs typeface="Montserrat"/>
                <a:sym typeface="Montserrat"/>
              </a:rPr>
              <a:t> Known Ransomware</a:t>
            </a:r>
          </a:p>
          <a:p>
            <a:pPr marL="3665632" lvl="1" indent="-1832816" algn="l">
              <a:lnSpc>
                <a:spcPts val="23769"/>
              </a:lnSpc>
              <a:buFont typeface="Arial"/>
              <a:buChar char="•"/>
            </a:pPr>
            <a:endParaRPr lang="en-US" sz="16978">
              <a:solidFill>
                <a:srgbClr val="FFFFFF"/>
              </a:solidFill>
              <a:latin typeface="Montserrat"/>
              <a:ea typeface="Montserrat"/>
              <a:cs typeface="Montserrat"/>
              <a:sym typeface="Montserrat"/>
            </a:endParaRPr>
          </a:p>
          <a:p>
            <a:pPr algn="l">
              <a:lnSpc>
                <a:spcPts val="22676"/>
              </a:lnSpc>
            </a:pPr>
            <a:r>
              <a:rPr lang="en-US" sz="16197">
                <a:solidFill>
                  <a:srgbClr val="FFFFFF"/>
                </a:solidFill>
                <a:latin typeface="Montserrat"/>
                <a:ea typeface="Montserrat"/>
                <a:cs typeface="Montserrat"/>
                <a:sym typeface="Montserrat"/>
              </a:rPr>
              <a:t>Dates = When First Evidence was published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966884" y="11018188"/>
            <a:ext cx="35691232"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How the Year Started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30356182" y="5900236"/>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23380912" y="5900236"/>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16405641" y="5900236"/>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9430371" y="5900236"/>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5732708" y="5900236"/>
            <a:ext cx="1993615"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7412776" y="4721224"/>
            <a:ext cx="2339198" cy="233919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9" name="TextBox 9"/>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10" name="AutoShape 10"/>
          <p:cNvSpPr/>
          <p:nvPr/>
        </p:nvSpPr>
        <p:spPr>
          <a:xfrm flipH="1">
            <a:off x="9396242" y="14721507"/>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1" name="AutoShape 11"/>
          <p:cNvSpPr/>
          <p:nvPr/>
        </p:nvSpPr>
        <p:spPr>
          <a:xfrm flipH="1">
            <a:off x="16371513" y="14721507"/>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2" name="AutoShape 12"/>
          <p:cNvSpPr/>
          <p:nvPr/>
        </p:nvSpPr>
        <p:spPr>
          <a:xfrm flipH="1">
            <a:off x="23346783" y="14721507"/>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3" name="AutoShape 13"/>
          <p:cNvSpPr/>
          <p:nvPr/>
        </p:nvSpPr>
        <p:spPr>
          <a:xfrm flipH="1">
            <a:off x="30322054" y="14721507"/>
            <a:ext cx="5384452"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rot="-10800000">
            <a:off x="29170472" y="14372722"/>
            <a:ext cx="697570" cy="69757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16" name="TextBox 16"/>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17" name="Freeform 17"/>
          <p:cNvSpPr/>
          <p:nvPr/>
        </p:nvSpPr>
        <p:spPr>
          <a:xfrm rot="-5400000">
            <a:off x="1884633" y="16834955"/>
            <a:ext cx="9534607" cy="4610139"/>
          </a:xfrm>
          <a:custGeom>
            <a:avLst/>
            <a:gdLst/>
            <a:ahLst/>
            <a:cxnLst/>
            <a:rect l="l" t="t" r="r" b="b"/>
            <a:pathLst>
              <a:path w="9534607" h="4610139">
                <a:moveTo>
                  <a:pt x="0" y="0"/>
                </a:moveTo>
                <a:lnTo>
                  <a:pt x="9534607" y="0"/>
                </a:lnTo>
                <a:lnTo>
                  <a:pt x="9534607" y="4610140"/>
                </a:lnTo>
                <a:lnTo>
                  <a:pt x="0" y="46101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14539950" y="4721224"/>
            <a:ext cx="2339198" cy="2339198"/>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20" name="TextBox 20"/>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21" name="TextBox 21"/>
          <p:cNvSpPr txBox="1"/>
          <p:nvPr/>
        </p:nvSpPr>
        <p:spPr>
          <a:xfrm>
            <a:off x="34717219" y="12683438"/>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1/14</a:t>
            </a:r>
          </a:p>
        </p:txBody>
      </p:sp>
      <p:sp>
        <p:nvSpPr>
          <p:cNvPr id="22" name="TextBox 22"/>
          <p:cNvSpPr txBox="1"/>
          <p:nvPr/>
        </p:nvSpPr>
        <p:spPr>
          <a:xfrm>
            <a:off x="33760254" y="725516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Ivanti</a:t>
            </a:r>
          </a:p>
          <a:p>
            <a:pPr algn="ctr">
              <a:lnSpc>
                <a:spcPts val="7118"/>
              </a:lnSpc>
            </a:pPr>
            <a:r>
              <a:rPr lang="en-US" sz="5084" b="1">
                <a:solidFill>
                  <a:srgbClr val="FFFFFF"/>
                </a:solidFill>
                <a:latin typeface="Lato 1 Heavy"/>
                <a:ea typeface="Lato 1 Heavy"/>
                <a:cs typeface="Lato 1 Heavy"/>
                <a:sym typeface="Lato 1 Heavy"/>
              </a:rPr>
              <a:t>Connect Secure</a:t>
            </a:r>
          </a:p>
        </p:txBody>
      </p:sp>
      <p:sp>
        <p:nvSpPr>
          <p:cNvPr id="23" name="TextBox 23"/>
          <p:cNvSpPr txBox="1"/>
          <p:nvPr/>
        </p:nvSpPr>
        <p:spPr>
          <a:xfrm>
            <a:off x="33738233" y="9148332"/>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CVE-2025-0283</a:t>
            </a:r>
          </a:p>
          <a:p>
            <a:pPr algn="ctr">
              <a:lnSpc>
                <a:spcPts val="4893"/>
              </a:lnSpc>
            </a:pPr>
            <a:r>
              <a:rPr lang="en-US" sz="3495">
                <a:solidFill>
                  <a:srgbClr val="FFFFFF"/>
                </a:solidFill>
                <a:latin typeface="Lato 2"/>
                <a:ea typeface="Lato 2"/>
                <a:cs typeface="Lato 2"/>
                <a:sym typeface="Lato 2"/>
              </a:rPr>
              <a:t>Source: NCSC</a:t>
            </a:r>
          </a:p>
          <a:p>
            <a:pPr algn="ctr">
              <a:lnSpc>
                <a:spcPts val="4893"/>
              </a:lnSpc>
            </a:pPr>
            <a:r>
              <a:rPr lang="en-US" sz="3495">
                <a:solidFill>
                  <a:srgbClr val="FEBA46"/>
                </a:solidFill>
                <a:latin typeface="Lato 2"/>
                <a:ea typeface="Lato 2"/>
                <a:cs typeface="Lato 2"/>
                <a:sym typeface="Lato 2"/>
              </a:rPr>
              <a:t>CVSS-BT: 7</a:t>
            </a:r>
          </a:p>
          <a:p>
            <a:pPr algn="ctr">
              <a:lnSpc>
                <a:spcPts val="4893"/>
              </a:lnSpc>
            </a:pPr>
            <a:r>
              <a:rPr lang="en-US" sz="3495">
                <a:solidFill>
                  <a:srgbClr val="00C893"/>
                </a:solidFill>
                <a:latin typeface="Lato 2"/>
                <a:ea typeface="Lato 2"/>
                <a:cs typeface="Lato 2"/>
                <a:sym typeface="Lato 2"/>
              </a:rPr>
              <a:t>EPSS: 0.04%</a:t>
            </a:r>
          </a:p>
        </p:txBody>
      </p:sp>
      <p:grpSp>
        <p:nvGrpSpPr>
          <p:cNvPr id="24" name="Group 24"/>
          <p:cNvGrpSpPr/>
          <p:nvPr/>
        </p:nvGrpSpPr>
        <p:grpSpPr>
          <a:xfrm>
            <a:off x="21666453" y="4721224"/>
            <a:ext cx="2339198" cy="233919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26" name="TextBox 26"/>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27" name="Freeform 27"/>
          <p:cNvSpPr/>
          <p:nvPr/>
        </p:nvSpPr>
        <p:spPr>
          <a:xfrm rot="5400000">
            <a:off x="33869810" y="8084177"/>
            <a:ext cx="9384878" cy="4537743"/>
          </a:xfrm>
          <a:custGeom>
            <a:avLst/>
            <a:gdLst/>
            <a:ahLst/>
            <a:cxnLst/>
            <a:rect l="l" t="t" r="r" b="b"/>
            <a:pathLst>
              <a:path w="9384878" h="4537743">
                <a:moveTo>
                  <a:pt x="0" y="0"/>
                </a:moveTo>
                <a:lnTo>
                  <a:pt x="9384878" y="0"/>
                </a:lnTo>
                <a:lnTo>
                  <a:pt x="9384878" y="4537743"/>
                </a:lnTo>
                <a:lnTo>
                  <a:pt x="0" y="4537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8" name="Group 28"/>
          <p:cNvGrpSpPr/>
          <p:nvPr/>
        </p:nvGrpSpPr>
        <p:grpSpPr>
          <a:xfrm>
            <a:off x="28338027" y="4721224"/>
            <a:ext cx="2339198" cy="2339198"/>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30" name="TextBox 30"/>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31" name="Group 31"/>
          <p:cNvGrpSpPr/>
          <p:nvPr/>
        </p:nvGrpSpPr>
        <p:grpSpPr>
          <a:xfrm>
            <a:off x="35588553" y="4721224"/>
            <a:ext cx="2339198" cy="2339198"/>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33" name="TextBox 33"/>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34" name="Group 34"/>
          <p:cNvGrpSpPr/>
          <p:nvPr/>
        </p:nvGrpSpPr>
        <p:grpSpPr>
          <a:xfrm>
            <a:off x="39311833" y="9215007"/>
            <a:ext cx="2339198" cy="233919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36" name="TextBox 36"/>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37" name="Group 37"/>
          <p:cNvGrpSpPr/>
          <p:nvPr/>
        </p:nvGrpSpPr>
        <p:grpSpPr>
          <a:xfrm>
            <a:off x="35567521" y="13584720"/>
            <a:ext cx="2339198" cy="233919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39" name="TextBox 39"/>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40" name="Group 40"/>
          <p:cNvGrpSpPr/>
          <p:nvPr/>
        </p:nvGrpSpPr>
        <p:grpSpPr>
          <a:xfrm>
            <a:off x="28422844" y="13584720"/>
            <a:ext cx="2339198" cy="233919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33"/>
              </a:solidFill>
              <a:prstDash val="solid"/>
              <a:miter/>
            </a:ln>
          </p:spPr>
          <p:txBody>
            <a:bodyPr/>
            <a:lstStyle/>
            <a:p>
              <a:endParaRPr lang="en-US"/>
            </a:p>
          </p:txBody>
        </p:sp>
        <p:sp>
          <p:nvSpPr>
            <p:cNvPr id="42" name="TextBox 42"/>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43" name="Group 43"/>
          <p:cNvGrpSpPr/>
          <p:nvPr/>
        </p:nvGrpSpPr>
        <p:grpSpPr>
          <a:xfrm>
            <a:off x="21331822" y="13584720"/>
            <a:ext cx="2339198" cy="2339198"/>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45" name="TextBox 45"/>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46" name="Group 46"/>
          <p:cNvGrpSpPr/>
          <p:nvPr/>
        </p:nvGrpSpPr>
        <p:grpSpPr>
          <a:xfrm>
            <a:off x="14066443" y="13584720"/>
            <a:ext cx="2339198" cy="233919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6200" cap="sq">
              <a:solidFill>
                <a:srgbClr val="FF0000"/>
              </a:solidFill>
              <a:prstDash val="solid"/>
              <a:miter/>
            </a:ln>
          </p:spPr>
          <p:txBody>
            <a:bodyPr/>
            <a:lstStyle/>
            <a:p>
              <a:endParaRPr lang="en-US"/>
            </a:p>
          </p:txBody>
        </p:sp>
        <p:sp>
          <p:nvSpPr>
            <p:cNvPr id="48" name="TextBox 48"/>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49" name="Group 49"/>
          <p:cNvGrpSpPr/>
          <p:nvPr/>
        </p:nvGrpSpPr>
        <p:grpSpPr>
          <a:xfrm>
            <a:off x="7528305" y="13584720"/>
            <a:ext cx="2339198" cy="2339198"/>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76200" cap="sq">
              <a:solidFill>
                <a:srgbClr val="FF0000"/>
              </a:solidFill>
              <a:prstDash val="solid"/>
              <a:miter/>
            </a:ln>
          </p:spPr>
          <p:txBody>
            <a:bodyPr/>
            <a:lstStyle/>
            <a:p>
              <a:endParaRPr lang="en-US"/>
            </a:p>
          </p:txBody>
        </p:sp>
        <p:sp>
          <p:nvSpPr>
            <p:cNvPr id="51" name="TextBox 51"/>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52" name="Group 52"/>
          <p:cNvGrpSpPr/>
          <p:nvPr/>
        </p:nvGrpSpPr>
        <p:grpSpPr>
          <a:xfrm>
            <a:off x="3529209" y="18033133"/>
            <a:ext cx="2339198" cy="2339198"/>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76200" cap="sq">
              <a:solidFill>
                <a:srgbClr val="FF0000"/>
              </a:solidFill>
              <a:prstDash val="solid"/>
              <a:miter/>
            </a:ln>
          </p:spPr>
          <p:txBody>
            <a:bodyPr/>
            <a:lstStyle/>
            <a:p>
              <a:endParaRPr lang="en-US"/>
            </a:p>
          </p:txBody>
        </p:sp>
        <p:sp>
          <p:nvSpPr>
            <p:cNvPr id="54" name="TextBox 54"/>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55" name="Freeform 55"/>
          <p:cNvSpPr/>
          <p:nvPr/>
        </p:nvSpPr>
        <p:spPr>
          <a:xfrm>
            <a:off x="34188198" y="22954520"/>
            <a:ext cx="5970760" cy="1192661"/>
          </a:xfrm>
          <a:custGeom>
            <a:avLst/>
            <a:gdLst/>
            <a:ahLst/>
            <a:cxnLst/>
            <a:rect l="l" t="t" r="r" b="b"/>
            <a:pathLst>
              <a:path w="5970760" h="1192661">
                <a:moveTo>
                  <a:pt x="0" y="0"/>
                </a:moveTo>
                <a:lnTo>
                  <a:pt x="5970759" y="0"/>
                </a:lnTo>
                <a:lnTo>
                  <a:pt x="5970759" y="1192661"/>
                </a:lnTo>
                <a:lnTo>
                  <a:pt x="0" y="11926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6" name="Group 56"/>
          <p:cNvGrpSpPr/>
          <p:nvPr/>
        </p:nvGrpSpPr>
        <p:grpSpPr>
          <a:xfrm>
            <a:off x="8249275" y="22872613"/>
            <a:ext cx="852001" cy="1384607"/>
            <a:chOff x="0" y="0"/>
            <a:chExt cx="86168" cy="140033"/>
          </a:xfrm>
        </p:grpSpPr>
        <p:sp>
          <p:nvSpPr>
            <p:cNvPr id="57" name="Freeform 57"/>
            <p:cNvSpPr/>
            <p:nvPr/>
          </p:nvSpPr>
          <p:spPr>
            <a:xfrm>
              <a:off x="0" y="0"/>
              <a:ext cx="86168" cy="140033"/>
            </a:xfrm>
            <a:custGeom>
              <a:avLst/>
              <a:gdLst/>
              <a:ahLst/>
              <a:cxnLst/>
              <a:rect l="l" t="t" r="r" b="b"/>
              <a:pathLst>
                <a:path w="86168" h="140033">
                  <a:moveTo>
                    <a:pt x="0" y="0"/>
                  </a:moveTo>
                  <a:lnTo>
                    <a:pt x="86168" y="0"/>
                  </a:lnTo>
                  <a:lnTo>
                    <a:pt x="86168" y="140033"/>
                  </a:lnTo>
                  <a:lnTo>
                    <a:pt x="0" y="140033"/>
                  </a:lnTo>
                  <a:close/>
                </a:path>
              </a:pathLst>
            </a:custGeom>
            <a:solidFill>
              <a:srgbClr val="191919"/>
            </a:solidFill>
          </p:spPr>
          <p:txBody>
            <a:bodyPr/>
            <a:lstStyle/>
            <a:p>
              <a:endParaRPr lang="en-US"/>
            </a:p>
          </p:txBody>
        </p:sp>
        <p:sp>
          <p:nvSpPr>
            <p:cNvPr id="58" name="TextBox 58"/>
            <p:cNvSpPr txBox="1"/>
            <p:nvPr/>
          </p:nvSpPr>
          <p:spPr>
            <a:xfrm>
              <a:off x="0" y="-66675"/>
              <a:ext cx="86168" cy="206708"/>
            </a:xfrm>
            <a:prstGeom prst="rect">
              <a:avLst/>
            </a:prstGeom>
          </p:spPr>
          <p:txBody>
            <a:bodyPr lIns="132292" tIns="132292" rIns="132292" bIns="132292" rtlCol="0" anchor="ctr"/>
            <a:lstStyle/>
            <a:p>
              <a:pPr algn="ctr">
                <a:lnSpc>
                  <a:spcPts val="4893"/>
                </a:lnSpc>
              </a:pPr>
              <a:endParaRPr/>
            </a:p>
          </p:txBody>
        </p:sp>
      </p:grpSp>
      <p:grpSp>
        <p:nvGrpSpPr>
          <p:cNvPr id="59" name="Group 59"/>
          <p:cNvGrpSpPr/>
          <p:nvPr/>
        </p:nvGrpSpPr>
        <p:grpSpPr>
          <a:xfrm rot="-10800000">
            <a:off x="8580014" y="23220800"/>
            <a:ext cx="688232" cy="688232"/>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61" name="TextBox 61"/>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62" name="Group 62"/>
          <p:cNvGrpSpPr/>
          <p:nvPr/>
        </p:nvGrpSpPr>
        <p:grpSpPr>
          <a:xfrm rot="-10800000">
            <a:off x="10714675" y="23220800"/>
            <a:ext cx="688232" cy="688232"/>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64" name="TextBox 64"/>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65" name="Group 65"/>
          <p:cNvGrpSpPr/>
          <p:nvPr/>
        </p:nvGrpSpPr>
        <p:grpSpPr>
          <a:xfrm rot="-10800000">
            <a:off x="12849337" y="23220800"/>
            <a:ext cx="688232" cy="688232"/>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67" name="TextBox 67"/>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68" name="Group 68"/>
          <p:cNvGrpSpPr/>
          <p:nvPr/>
        </p:nvGrpSpPr>
        <p:grpSpPr>
          <a:xfrm rot="-10800000">
            <a:off x="14983999" y="23220800"/>
            <a:ext cx="688232" cy="688232"/>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70" name="TextBox 70"/>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71" name="Group 71"/>
          <p:cNvGrpSpPr/>
          <p:nvPr/>
        </p:nvGrpSpPr>
        <p:grpSpPr>
          <a:xfrm rot="-10800000">
            <a:off x="17118661" y="23220800"/>
            <a:ext cx="688232" cy="688232"/>
            <a:chOff x="0" y="0"/>
            <a:chExt cx="812800" cy="812800"/>
          </a:xfrm>
        </p:grpSpPr>
        <p:sp>
          <p:nvSpPr>
            <p:cNvPr id="72" name="Freeform 7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73" name="TextBox 73"/>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74" name="Group 74"/>
          <p:cNvGrpSpPr/>
          <p:nvPr/>
        </p:nvGrpSpPr>
        <p:grpSpPr>
          <a:xfrm rot="-10800000">
            <a:off x="19253323" y="23220800"/>
            <a:ext cx="688232" cy="688232"/>
            <a:chOff x="0" y="0"/>
            <a:chExt cx="812800" cy="812800"/>
          </a:xfrm>
        </p:grpSpPr>
        <p:sp>
          <p:nvSpPr>
            <p:cNvPr id="75" name="Freeform 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76" name="TextBox 76"/>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77" name="Group 77"/>
          <p:cNvGrpSpPr/>
          <p:nvPr/>
        </p:nvGrpSpPr>
        <p:grpSpPr>
          <a:xfrm rot="-10800000">
            <a:off x="21387985" y="23206734"/>
            <a:ext cx="688232" cy="688232"/>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79" name="TextBox 79"/>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80" name="Group 80"/>
          <p:cNvGrpSpPr/>
          <p:nvPr/>
        </p:nvGrpSpPr>
        <p:grpSpPr>
          <a:xfrm rot="-10800000">
            <a:off x="23522647" y="23206734"/>
            <a:ext cx="688232" cy="688232"/>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82" name="TextBox 82"/>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83" name="Group 83"/>
          <p:cNvGrpSpPr/>
          <p:nvPr/>
        </p:nvGrpSpPr>
        <p:grpSpPr>
          <a:xfrm rot="-10800000">
            <a:off x="25657309" y="23206734"/>
            <a:ext cx="688232" cy="688232"/>
            <a:chOff x="0" y="0"/>
            <a:chExt cx="812800" cy="812800"/>
          </a:xfrm>
        </p:grpSpPr>
        <p:sp>
          <p:nvSpPr>
            <p:cNvPr id="84" name="Freeform 8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85" name="TextBox 85"/>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86" name="Group 86"/>
          <p:cNvGrpSpPr/>
          <p:nvPr/>
        </p:nvGrpSpPr>
        <p:grpSpPr>
          <a:xfrm rot="-10800000">
            <a:off x="27791970" y="23206734"/>
            <a:ext cx="688232" cy="688232"/>
            <a:chOff x="0" y="0"/>
            <a:chExt cx="812800" cy="812800"/>
          </a:xfrm>
        </p:grpSpPr>
        <p:sp>
          <p:nvSpPr>
            <p:cNvPr id="87" name="Freeform 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88" name="TextBox 88"/>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89" name="Group 89"/>
          <p:cNvGrpSpPr/>
          <p:nvPr/>
        </p:nvGrpSpPr>
        <p:grpSpPr>
          <a:xfrm rot="-10800000">
            <a:off x="29926632" y="23206734"/>
            <a:ext cx="688232" cy="688232"/>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91" name="TextBox 91"/>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92" name="Group 92"/>
          <p:cNvGrpSpPr/>
          <p:nvPr/>
        </p:nvGrpSpPr>
        <p:grpSpPr>
          <a:xfrm rot="-10800000">
            <a:off x="32061294" y="23206734"/>
            <a:ext cx="688232" cy="688232"/>
            <a:chOff x="0" y="0"/>
            <a:chExt cx="812800" cy="812800"/>
          </a:xfrm>
        </p:grpSpPr>
        <p:sp>
          <p:nvSpPr>
            <p:cNvPr id="93" name="Freeform 9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 cap="sq">
              <a:solidFill>
                <a:srgbClr val="FFFFFF"/>
              </a:solidFill>
              <a:prstDash val="solid"/>
              <a:miter/>
            </a:ln>
          </p:spPr>
          <p:txBody>
            <a:bodyPr/>
            <a:lstStyle/>
            <a:p>
              <a:endParaRPr lang="en-US"/>
            </a:p>
          </p:txBody>
        </p:sp>
        <p:sp>
          <p:nvSpPr>
            <p:cNvPr id="94" name="TextBox 94"/>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grpSp>
        <p:nvGrpSpPr>
          <p:cNvPr id="95" name="Group 95"/>
          <p:cNvGrpSpPr/>
          <p:nvPr/>
        </p:nvGrpSpPr>
        <p:grpSpPr>
          <a:xfrm>
            <a:off x="7817744" y="22395317"/>
            <a:ext cx="2339198" cy="2339198"/>
            <a:chOff x="0" y="0"/>
            <a:chExt cx="812800" cy="812800"/>
          </a:xfrm>
        </p:grpSpPr>
        <p:sp>
          <p:nvSpPr>
            <p:cNvPr id="96" name="Freeform 9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76200" cap="sq">
              <a:solidFill>
                <a:srgbClr val="FF0000"/>
              </a:solidFill>
              <a:prstDash val="solid"/>
              <a:miter/>
            </a:ln>
          </p:spPr>
          <p:txBody>
            <a:bodyPr/>
            <a:lstStyle/>
            <a:p>
              <a:endParaRPr lang="en-US"/>
            </a:p>
          </p:txBody>
        </p:sp>
        <p:sp>
          <p:nvSpPr>
            <p:cNvPr id="97" name="TextBox 97"/>
            <p:cNvSpPr txBox="1"/>
            <p:nvPr/>
          </p:nvSpPr>
          <p:spPr>
            <a:xfrm>
              <a:off x="76200" y="-19050"/>
              <a:ext cx="660400" cy="755650"/>
            </a:xfrm>
            <a:prstGeom prst="rect">
              <a:avLst/>
            </a:prstGeom>
          </p:spPr>
          <p:txBody>
            <a:bodyPr lIns="132292" tIns="132292" rIns="132292" bIns="132292" rtlCol="0" anchor="ctr"/>
            <a:lstStyle/>
            <a:p>
              <a:pPr algn="ctr">
                <a:lnSpc>
                  <a:spcPts val="6927"/>
                </a:lnSpc>
                <a:spcBef>
                  <a:spcPct val="0"/>
                </a:spcBef>
              </a:pPr>
              <a:endParaRPr/>
            </a:p>
          </p:txBody>
        </p:sp>
      </p:grpSp>
      <p:sp>
        <p:nvSpPr>
          <p:cNvPr id="98" name="Freeform 98"/>
          <p:cNvSpPr/>
          <p:nvPr/>
        </p:nvSpPr>
        <p:spPr>
          <a:xfrm>
            <a:off x="7683146" y="5003368"/>
            <a:ext cx="1793734" cy="1793734"/>
          </a:xfrm>
          <a:custGeom>
            <a:avLst/>
            <a:gdLst/>
            <a:ahLst/>
            <a:cxnLst/>
            <a:rect l="l" t="t" r="r" b="b"/>
            <a:pathLst>
              <a:path w="1793734" h="1793734">
                <a:moveTo>
                  <a:pt x="0" y="0"/>
                </a:moveTo>
                <a:lnTo>
                  <a:pt x="1793735" y="0"/>
                </a:lnTo>
                <a:lnTo>
                  <a:pt x="1793735" y="1793735"/>
                </a:lnTo>
                <a:lnTo>
                  <a:pt x="0" y="1793735"/>
                </a:lnTo>
                <a:lnTo>
                  <a:pt x="0" y="0"/>
                </a:lnTo>
                <a:close/>
              </a:path>
            </a:pathLst>
          </a:custGeom>
          <a:blipFill>
            <a:blip r:embed="rId6"/>
            <a:stretch>
              <a:fillRect/>
            </a:stretch>
          </a:blipFill>
        </p:spPr>
        <p:txBody>
          <a:bodyPr/>
          <a:lstStyle/>
          <a:p>
            <a:endParaRPr lang="en-US"/>
          </a:p>
        </p:txBody>
      </p:sp>
      <p:sp>
        <p:nvSpPr>
          <p:cNvPr id="99" name="Freeform 99"/>
          <p:cNvSpPr/>
          <p:nvPr/>
        </p:nvSpPr>
        <p:spPr>
          <a:xfrm>
            <a:off x="14608677" y="4789951"/>
            <a:ext cx="2201744" cy="2201744"/>
          </a:xfrm>
          <a:custGeom>
            <a:avLst/>
            <a:gdLst/>
            <a:ahLst/>
            <a:cxnLst/>
            <a:rect l="l" t="t" r="r" b="b"/>
            <a:pathLst>
              <a:path w="2201744" h="2201744">
                <a:moveTo>
                  <a:pt x="0" y="0"/>
                </a:moveTo>
                <a:lnTo>
                  <a:pt x="2201744" y="0"/>
                </a:lnTo>
                <a:lnTo>
                  <a:pt x="2201744" y="2201744"/>
                </a:lnTo>
                <a:lnTo>
                  <a:pt x="0" y="2201744"/>
                </a:lnTo>
                <a:lnTo>
                  <a:pt x="0" y="0"/>
                </a:lnTo>
                <a:close/>
              </a:path>
            </a:pathLst>
          </a:custGeom>
          <a:blipFill>
            <a:blip r:embed="rId7"/>
            <a:stretch>
              <a:fillRect/>
            </a:stretch>
          </a:blipFill>
        </p:spPr>
        <p:txBody>
          <a:bodyPr/>
          <a:lstStyle/>
          <a:p>
            <a:endParaRPr lang="en-US"/>
          </a:p>
        </p:txBody>
      </p:sp>
      <p:sp>
        <p:nvSpPr>
          <p:cNvPr id="100" name="Freeform 100"/>
          <p:cNvSpPr/>
          <p:nvPr/>
        </p:nvSpPr>
        <p:spPr>
          <a:xfrm>
            <a:off x="21577274" y="4710596"/>
            <a:ext cx="2360454" cy="2360454"/>
          </a:xfrm>
          <a:custGeom>
            <a:avLst/>
            <a:gdLst/>
            <a:ahLst/>
            <a:cxnLst/>
            <a:rect l="l" t="t" r="r" b="b"/>
            <a:pathLst>
              <a:path w="2360454" h="2360454">
                <a:moveTo>
                  <a:pt x="0" y="0"/>
                </a:moveTo>
                <a:lnTo>
                  <a:pt x="2360454" y="0"/>
                </a:lnTo>
                <a:lnTo>
                  <a:pt x="2360454" y="2360454"/>
                </a:lnTo>
                <a:lnTo>
                  <a:pt x="0" y="2360454"/>
                </a:lnTo>
                <a:lnTo>
                  <a:pt x="0" y="0"/>
                </a:lnTo>
                <a:close/>
              </a:path>
            </a:pathLst>
          </a:custGeom>
          <a:blipFill>
            <a:blip r:embed="rId8"/>
            <a:stretch>
              <a:fillRect/>
            </a:stretch>
          </a:blipFill>
        </p:spPr>
        <p:txBody>
          <a:bodyPr/>
          <a:lstStyle/>
          <a:p>
            <a:endParaRPr lang="en-US"/>
          </a:p>
        </p:txBody>
      </p:sp>
      <p:sp>
        <p:nvSpPr>
          <p:cNvPr id="101" name="Freeform 101"/>
          <p:cNvSpPr/>
          <p:nvPr/>
        </p:nvSpPr>
        <p:spPr>
          <a:xfrm>
            <a:off x="39256158" y="9215007"/>
            <a:ext cx="2435556" cy="2435556"/>
          </a:xfrm>
          <a:custGeom>
            <a:avLst/>
            <a:gdLst/>
            <a:ahLst/>
            <a:cxnLst/>
            <a:rect l="l" t="t" r="r" b="b"/>
            <a:pathLst>
              <a:path w="2435556" h="2435556">
                <a:moveTo>
                  <a:pt x="0" y="0"/>
                </a:moveTo>
                <a:lnTo>
                  <a:pt x="2435556" y="0"/>
                </a:lnTo>
                <a:lnTo>
                  <a:pt x="2435556" y="2435556"/>
                </a:lnTo>
                <a:lnTo>
                  <a:pt x="0" y="2435556"/>
                </a:lnTo>
                <a:lnTo>
                  <a:pt x="0" y="0"/>
                </a:lnTo>
                <a:close/>
              </a:path>
            </a:pathLst>
          </a:custGeom>
          <a:blipFill>
            <a:blip r:embed="rId9"/>
            <a:stretch>
              <a:fillRect/>
            </a:stretch>
          </a:blipFill>
        </p:spPr>
        <p:txBody>
          <a:bodyPr/>
          <a:lstStyle/>
          <a:p>
            <a:endParaRPr lang="en-US"/>
          </a:p>
        </p:txBody>
      </p:sp>
      <p:sp>
        <p:nvSpPr>
          <p:cNvPr id="102" name="Freeform 102"/>
          <p:cNvSpPr/>
          <p:nvPr/>
        </p:nvSpPr>
        <p:spPr>
          <a:xfrm>
            <a:off x="35533716" y="14438059"/>
            <a:ext cx="2373003" cy="661475"/>
          </a:xfrm>
          <a:custGeom>
            <a:avLst/>
            <a:gdLst/>
            <a:ahLst/>
            <a:cxnLst/>
            <a:rect l="l" t="t" r="r" b="b"/>
            <a:pathLst>
              <a:path w="2373003" h="661475">
                <a:moveTo>
                  <a:pt x="0" y="0"/>
                </a:moveTo>
                <a:lnTo>
                  <a:pt x="2373003" y="0"/>
                </a:lnTo>
                <a:lnTo>
                  <a:pt x="2373003" y="661475"/>
                </a:lnTo>
                <a:lnTo>
                  <a:pt x="0" y="661475"/>
                </a:lnTo>
                <a:lnTo>
                  <a:pt x="0" y="0"/>
                </a:lnTo>
                <a:close/>
              </a:path>
            </a:pathLst>
          </a:custGeom>
          <a:blipFill>
            <a:blip r:embed="rId10"/>
            <a:stretch>
              <a:fillRect/>
            </a:stretch>
          </a:blipFill>
        </p:spPr>
        <p:txBody>
          <a:bodyPr/>
          <a:lstStyle/>
          <a:p>
            <a:endParaRPr lang="en-US"/>
          </a:p>
        </p:txBody>
      </p:sp>
      <p:sp>
        <p:nvSpPr>
          <p:cNvPr id="103" name="Freeform 103"/>
          <p:cNvSpPr/>
          <p:nvPr/>
        </p:nvSpPr>
        <p:spPr>
          <a:xfrm>
            <a:off x="28564117" y="13754838"/>
            <a:ext cx="1933338" cy="1933338"/>
          </a:xfrm>
          <a:custGeom>
            <a:avLst/>
            <a:gdLst/>
            <a:ahLst/>
            <a:cxnLst/>
            <a:rect l="l" t="t" r="r" b="b"/>
            <a:pathLst>
              <a:path w="1933338" h="1933338">
                <a:moveTo>
                  <a:pt x="0" y="0"/>
                </a:moveTo>
                <a:lnTo>
                  <a:pt x="1933338" y="0"/>
                </a:lnTo>
                <a:lnTo>
                  <a:pt x="1933338" y="1933338"/>
                </a:lnTo>
                <a:lnTo>
                  <a:pt x="0" y="1933338"/>
                </a:lnTo>
                <a:lnTo>
                  <a:pt x="0" y="0"/>
                </a:lnTo>
                <a:close/>
              </a:path>
            </a:pathLst>
          </a:custGeom>
          <a:blipFill>
            <a:blip r:embed="rId11"/>
            <a:stretch>
              <a:fillRect/>
            </a:stretch>
          </a:blipFill>
        </p:spPr>
        <p:txBody>
          <a:bodyPr/>
          <a:lstStyle/>
          <a:p>
            <a:endParaRPr lang="en-US"/>
          </a:p>
        </p:txBody>
      </p:sp>
      <p:sp>
        <p:nvSpPr>
          <p:cNvPr id="104" name="Freeform 104"/>
          <p:cNvSpPr/>
          <p:nvPr/>
        </p:nvSpPr>
        <p:spPr>
          <a:xfrm>
            <a:off x="21534752" y="13736790"/>
            <a:ext cx="1933338" cy="1933338"/>
          </a:xfrm>
          <a:custGeom>
            <a:avLst/>
            <a:gdLst/>
            <a:ahLst/>
            <a:cxnLst/>
            <a:rect l="l" t="t" r="r" b="b"/>
            <a:pathLst>
              <a:path w="1933338" h="1933338">
                <a:moveTo>
                  <a:pt x="0" y="0"/>
                </a:moveTo>
                <a:lnTo>
                  <a:pt x="1933338" y="0"/>
                </a:lnTo>
                <a:lnTo>
                  <a:pt x="1933338" y="1933338"/>
                </a:lnTo>
                <a:lnTo>
                  <a:pt x="0" y="1933338"/>
                </a:lnTo>
                <a:lnTo>
                  <a:pt x="0" y="0"/>
                </a:lnTo>
                <a:close/>
              </a:path>
            </a:pathLst>
          </a:custGeom>
          <a:blipFill>
            <a:blip r:embed="rId11"/>
            <a:stretch>
              <a:fillRect/>
            </a:stretch>
          </a:blipFill>
        </p:spPr>
        <p:txBody>
          <a:bodyPr/>
          <a:lstStyle/>
          <a:p>
            <a:endParaRPr lang="en-US"/>
          </a:p>
        </p:txBody>
      </p:sp>
      <p:sp>
        <p:nvSpPr>
          <p:cNvPr id="105" name="Freeform 105"/>
          <p:cNvSpPr/>
          <p:nvPr/>
        </p:nvSpPr>
        <p:spPr>
          <a:xfrm>
            <a:off x="14269373" y="13754838"/>
            <a:ext cx="1933338" cy="1933338"/>
          </a:xfrm>
          <a:custGeom>
            <a:avLst/>
            <a:gdLst/>
            <a:ahLst/>
            <a:cxnLst/>
            <a:rect l="l" t="t" r="r" b="b"/>
            <a:pathLst>
              <a:path w="1933338" h="1933338">
                <a:moveTo>
                  <a:pt x="0" y="0"/>
                </a:moveTo>
                <a:lnTo>
                  <a:pt x="1933338" y="0"/>
                </a:lnTo>
                <a:lnTo>
                  <a:pt x="1933338" y="1933338"/>
                </a:lnTo>
                <a:lnTo>
                  <a:pt x="0" y="1933338"/>
                </a:lnTo>
                <a:lnTo>
                  <a:pt x="0" y="0"/>
                </a:lnTo>
                <a:close/>
              </a:path>
            </a:pathLst>
          </a:custGeom>
          <a:blipFill>
            <a:blip r:embed="rId11"/>
            <a:stretch>
              <a:fillRect/>
            </a:stretch>
          </a:blipFill>
        </p:spPr>
        <p:txBody>
          <a:bodyPr/>
          <a:lstStyle/>
          <a:p>
            <a:endParaRPr lang="en-US"/>
          </a:p>
        </p:txBody>
      </p:sp>
      <p:sp>
        <p:nvSpPr>
          <p:cNvPr id="106" name="Freeform 106"/>
          <p:cNvSpPr/>
          <p:nvPr/>
        </p:nvSpPr>
        <p:spPr>
          <a:xfrm>
            <a:off x="28477766" y="5461258"/>
            <a:ext cx="2059720" cy="877956"/>
          </a:xfrm>
          <a:custGeom>
            <a:avLst/>
            <a:gdLst/>
            <a:ahLst/>
            <a:cxnLst/>
            <a:rect l="l" t="t" r="r" b="b"/>
            <a:pathLst>
              <a:path w="2059720" h="877956">
                <a:moveTo>
                  <a:pt x="0" y="0"/>
                </a:moveTo>
                <a:lnTo>
                  <a:pt x="2059720" y="0"/>
                </a:lnTo>
                <a:lnTo>
                  <a:pt x="2059720" y="877956"/>
                </a:lnTo>
                <a:lnTo>
                  <a:pt x="0" y="877956"/>
                </a:lnTo>
                <a:lnTo>
                  <a:pt x="0" y="0"/>
                </a:lnTo>
                <a:close/>
              </a:path>
            </a:pathLst>
          </a:custGeom>
          <a:blipFill>
            <a:blip r:embed="rId12"/>
            <a:stretch>
              <a:fillRect/>
            </a:stretch>
          </a:blipFill>
        </p:spPr>
        <p:txBody>
          <a:bodyPr/>
          <a:lstStyle/>
          <a:p>
            <a:endParaRPr lang="en-US"/>
          </a:p>
        </p:txBody>
      </p:sp>
      <p:sp>
        <p:nvSpPr>
          <p:cNvPr id="107" name="TextBox 107"/>
          <p:cNvSpPr txBox="1"/>
          <p:nvPr/>
        </p:nvSpPr>
        <p:spPr>
          <a:xfrm>
            <a:off x="8121596" y="262893"/>
            <a:ext cx="31144906" cy="2874765"/>
          </a:xfrm>
          <a:prstGeom prst="rect">
            <a:avLst/>
          </a:prstGeom>
        </p:spPr>
        <p:txBody>
          <a:bodyPr lIns="0" tIns="0" rIns="0" bIns="0" rtlCol="0" anchor="t">
            <a:spAutoFit/>
          </a:bodyPr>
          <a:lstStyle/>
          <a:p>
            <a:pPr algn="ctr">
              <a:lnSpc>
                <a:spcPts val="12760"/>
              </a:lnSpc>
            </a:pPr>
            <a:r>
              <a:rPr lang="en-US" sz="9114" b="1">
                <a:solidFill>
                  <a:srgbClr val="FFFFFF"/>
                </a:solidFill>
                <a:latin typeface="Lato 1 Heavy"/>
                <a:ea typeface="Lato 1 Heavy"/>
                <a:cs typeface="Lato 1 Heavy"/>
                <a:sym typeface="Lato 1 Heavy"/>
              </a:rPr>
              <a:t>VULNCHECK KEV CONFIRMED EXPLOITATION</a:t>
            </a:r>
          </a:p>
          <a:p>
            <a:pPr algn="ctr">
              <a:lnSpc>
                <a:spcPts val="10208"/>
              </a:lnSpc>
            </a:pPr>
            <a:r>
              <a:rPr lang="en-US" sz="7291">
                <a:solidFill>
                  <a:srgbClr val="FFFFFF"/>
                </a:solidFill>
                <a:latin typeface="Lato 1"/>
                <a:ea typeface="Lato 1"/>
                <a:cs typeface="Lato 1"/>
                <a:sym typeface="Lato 1"/>
              </a:rPr>
              <a:t>2025 YEAR-TO-DATE (01/01-01/15/2025)</a:t>
            </a:r>
          </a:p>
        </p:txBody>
      </p:sp>
      <p:sp>
        <p:nvSpPr>
          <p:cNvPr id="108" name="TextBox 108"/>
          <p:cNvSpPr txBox="1"/>
          <p:nvPr/>
        </p:nvSpPr>
        <p:spPr>
          <a:xfrm>
            <a:off x="6364552" y="3761781"/>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01/02</a:t>
            </a:r>
          </a:p>
        </p:txBody>
      </p:sp>
      <p:sp>
        <p:nvSpPr>
          <p:cNvPr id="109" name="TextBox 109"/>
          <p:cNvSpPr txBox="1"/>
          <p:nvPr/>
        </p:nvSpPr>
        <p:spPr>
          <a:xfrm>
            <a:off x="5859733" y="712390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Xiaomi Mi</a:t>
            </a:r>
          </a:p>
          <a:p>
            <a:pPr algn="ctr">
              <a:lnSpc>
                <a:spcPts val="7118"/>
              </a:lnSpc>
            </a:pPr>
            <a:r>
              <a:rPr lang="en-US" sz="5084" b="1">
                <a:solidFill>
                  <a:srgbClr val="FFFFFF"/>
                </a:solidFill>
                <a:latin typeface="Lato 1 Heavy"/>
                <a:ea typeface="Lato 1 Heavy"/>
                <a:cs typeface="Lato 1 Heavy"/>
                <a:sym typeface="Lato 1 Heavy"/>
              </a:rPr>
              <a:t>WiFi R3G</a:t>
            </a:r>
          </a:p>
        </p:txBody>
      </p:sp>
      <p:sp>
        <p:nvSpPr>
          <p:cNvPr id="110" name="TextBox 110"/>
          <p:cNvSpPr txBox="1"/>
          <p:nvPr/>
        </p:nvSpPr>
        <p:spPr>
          <a:xfrm>
            <a:off x="5799198" y="8949900"/>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CVE-2019-18371</a:t>
            </a:r>
          </a:p>
          <a:p>
            <a:pPr algn="ctr">
              <a:lnSpc>
                <a:spcPts val="4893"/>
              </a:lnSpc>
            </a:pPr>
            <a:r>
              <a:rPr lang="en-US" sz="3495">
                <a:solidFill>
                  <a:srgbClr val="FFFFFF"/>
                </a:solidFill>
                <a:latin typeface="Lato 2"/>
                <a:ea typeface="Lato 2"/>
                <a:cs typeface="Lato 2"/>
                <a:sym typeface="Lato 2"/>
              </a:rPr>
              <a:t>Source: Shadow Server</a:t>
            </a:r>
          </a:p>
          <a:p>
            <a:pPr algn="ctr">
              <a:lnSpc>
                <a:spcPts val="4893"/>
              </a:lnSpc>
            </a:pPr>
            <a:r>
              <a:rPr lang="en-US" sz="3495">
                <a:solidFill>
                  <a:srgbClr val="FEBA46"/>
                </a:solidFill>
                <a:latin typeface="Lato 2"/>
                <a:ea typeface="Lato 2"/>
                <a:cs typeface="Lato 2"/>
                <a:sym typeface="Lato 2"/>
              </a:rPr>
              <a:t>CVSS-BT: 7.5 </a:t>
            </a:r>
          </a:p>
          <a:p>
            <a:pPr algn="ctr">
              <a:lnSpc>
                <a:spcPts val="4893"/>
              </a:lnSpc>
            </a:pPr>
            <a:r>
              <a:rPr lang="en-US" sz="3495">
                <a:solidFill>
                  <a:srgbClr val="00C893"/>
                </a:solidFill>
                <a:latin typeface="Lato 2"/>
                <a:ea typeface="Lato 2"/>
                <a:cs typeface="Lato 2"/>
                <a:sym typeface="Lato 2"/>
              </a:rPr>
              <a:t>EPSS: 3.37%</a:t>
            </a:r>
          </a:p>
        </p:txBody>
      </p:sp>
      <p:sp>
        <p:nvSpPr>
          <p:cNvPr id="111" name="TextBox 111"/>
          <p:cNvSpPr txBox="1"/>
          <p:nvPr/>
        </p:nvSpPr>
        <p:spPr>
          <a:xfrm>
            <a:off x="27487725" y="12720456"/>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1/14</a:t>
            </a:r>
          </a:p>
        </p:txBody>
      </p:sp>
      <p:sp>
        <p:nvSpPr>
          <p:cNvPr id="112" name="TextBox 112"/>
          <p:cNvSpPr txBox="1"/>
          <p:nvPr/>
        </p:nvSpPr>
        <p:spPr>
          <a:xfrm>
            <a:off x="12751309" y="712390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Aviatri</a:t>
            </a:r>
          </a:p>
          <a:p>
            <a:pPr algn="ctr">
              <a:lnSpc>
                <a:spcPts val="7118"/>
              </a:lnSpc>
            </a:pPr>
            <a:r>
              <a:rPr lang="en-US" sz="5084" b="1">
                <a:solidFill>
                  <a:srgbClr val="FFFFFF"/>
                </a:solidFill>
                <a:latin typeface="Lato 1 Heavy"/>
                <a:ea typeface="Lato 1 Heavy"/>
                <a:cs typeface="Lato 1 Heavy"/>
                <a:sym typeface="Lato 1 Heavy"/>
              </a:rPr>
              <a:t>Controller</a:t>
            </a:r>
          </a:p>
        </p:txBody>
      </p:sp>
      <p:sp>
        <p:nvSpPr>
          <p:cNvPr id="113" name="TextBox 113"/>
          <p:cNvSpPr txBox="1"/>
          <p:nvPr/>
        </p:nvSpPr>
        <p:spPr>
          <a:xfrm>
            <a:off x="26724449" y="16361160"/>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Microsoft</a:t>
            </a:r>
          </a:p>
          <a:p>
            <a:pPr algn="ctr">
              <a:lnSpc>
                <a:spcPts val="7118"/>
              </a:lnSpc>
            </a:pPr>
            <a:r>
              <a:rPr lang="en-US" sz="5084" b="1">
                <a:solidFill>
                  <a:srgbClr val="FFFFFF"/>
                </a:solidFill>
                <a:latin typeface="Lato 1 Heavy"/>
                <a:ea typeface="Lato 1 Heavy"/>
                <a:cs typeface="Lato 1 Heavy"/>
                <a:sym typeface="Lato 1 Heavy"/>
              </a:rPr>
              <a:t>Windows Hyper-V</a:t>
            </a:r>
          </a:p>
        </p:txBody>
      </p:sp>
      <p:sp>
        <p:nvSpPr>
          <p:cNvPr id="114" name="TextBox 114"/>
          <p:cNvSpPr txBox="1"/>
          <p:nvPr/>
        </p:nvSpPr>
        <p:spPr>
          <a:xfrm>
            <a:off x="12751309" y="8949900"/>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CVE-2024-50603</a:t>
            </a:r>
          </a:p>
          <a:p>
            <a:pPr algn="ctr">
              <a:lnSpc>
                <a:spcPts val="4893"/>
              </a:lnSpc>
            </a:pPr>
            <a:r>
              <a:rPr lang="en-US" sz="3495">
                <a:solidFill>
                  <a:srgbClr val="FFFFFF"/>
                </a:solidFill>
                <a:latin typeface="Lato 2"/>
                <a:ea typeface="Lato 2"/>
                <a:cs typeface="Lato 2"/>
                <a:sym typeface="Lato 2"/>
              </a:rPr>
              <a:t>Source: Aviatrix / Wiz</a:t>
            </a:r>
          </a:p>
          <a:p>
            <a:pPr algn="ctr">
              <a:lnSpc>
                <a:spcPts val="4893"/>
              </a:lnSpc>
            </a:pPr>
            <a:r>
              <a:rPr lang="en-US" sz="3495">
                <a:solidFill>
                  <a:srgbClr val="DE425B"/>
                </a:solidFill>
                <a:latin typeface="Lato 2"/>
                <a:ea typeface="Lato 2"/>
                <a:cs typeface="Lato 2"/>
                <a:sym typeface="Lato 2"/>
              </a:rPr>
              <a:t>CVSS-BT: 10</a:t>
            </a:r>
          </a:p>
          <a:p>
            <a:pPr algn="ctr">
              <a:lnSpc>
                <a:spcPts val="4893"/>
              </a:lnSpc>
            </a:pPr>
            <a:r>
              <a:rPr lang="en-US" sz="3495">
                <a:solidFill>
                  <a:srgbClr val="00C893"/>
                </a:solidFill>
                <a:latin typeface="Lato 2"/>
                <a:ea typeface="Lato 2"/>
                <a:cs typeface="Lato 2"/>
                <a:sym typeface="Lato 2"/>
              </a:rPr>
              <a:t>EPSS: 0.96%</a:t>
            </a:r>
          </a:p>
        </p:txBody>
      </p:sp>
      <p:sp>
        <p:nvSpPr>
          <p:cNvPr id="115" name="TextBox 115"/>
          <p:cNvSpPr txBox="1"/>
          <p:nvPr/>
        </p:nvSpPr>
        <p:spPr>
          <a:xfrm>
            <a:off x="26724449" y="18323288"/>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CVE-2025-21333</a:t>
            </a:r>
          </a:p>
          <a:p>
            <a:pPr algn="ctr">
              <a:lnSpc>
                <a:spcPts val="4893"/>
              </a:lnSpc>
            </a:pPr>
            <a:r>
              <a:rPr lang="en-US" sz="3495">
                <a:solidFill>
                  <a:srgbClr val="FFFFFF"/>
                </a:solidFill>
                <a:latin typeface="Lato 2"/>
                <a:ea typeface="Lato 2"/>
                <a:cs typeface="Lato 2"/>
                <a:sym typeface="Lato 2"/>
              </a:rPr>
              <a:t>Source: Microsoft</a:t>
            </a:r>
          </a:p>
          <a:p>
            <a:pPr algn="ctr">
              <a:lnSpc>
                <a:spcPts val="4893"/>
              </a:lnSpc>
            </a:pPr>
            <a:r>
              <a:rPr lang="en-US" sz="3495">
                <a:solidFill>
                  <a:srgbClr val="FEBA46"/>
                </a:solidFill>
                <a:latin typeface="Lato 2"/>
                <a:ea typeface="Lato 2"/>
                <a:cs typeface="Lato 2"/>
                <a:sym typeface="Lato 2"/>
              </a:rPr>
              <a:t>CVSS-BT: 7.8</a:t>
            </a:r>
          </a:p>
          <a:p>
            <a:pPr algn="ctr">
              <a:lnSpc>
                <a:spcPts val="4893"/>
              </a:lnSpc>
            </a:pPr>
            <a:r>
              <a:rPr lang="en-US" sz="3495">
                <a:solidFill>
                  <a:srgbClr val="00C893"/>
                </a:solidFill>
                <a:latin typeface="Lato 2"/>
                <a:ea typeface="Lato 2"/>
                <a:cs typeface="Lato 2"/>
                <a:sym typeface="Lato 2"/>
              </a:rPr>
              <a:t>EPSS: 0.14%</a:t>
            </a:r>
          </a:p>
        </p:txBody>
      </p:sp>
      <p:sp>
        <p:nvSpPr>
          <p:cNvPr id="116" name="TextBox 116"/>
          <p:cNvSpPr txBox="1"/>
          <p:nvPr/>
        </p:nvSpPr>
        <p:spPr>
          <a:xfrm>
            <a:off x="19808612" y="7091444"/>
            <a:ext cx="5897777"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Mitel</a:t>
            </a:r>
          </a:p>
          <a:p>
            <a:pPr algn="ctr">
              <a:lnSpc>
                <a:spcPts val="7118"/>
              </a:lnSpc>
            </a:pPr>
            <a:r>
              <a:rPr lang="en-US" sz="5084" b="1">
                <a:solidFill>
                  <a:srgbClr val="FFFFFF"/>
                </a:solidFill>
                <a:latin typeface="Lato 1 Heavy"/>
                <a:ea typeface="Lato 1 Heavy"/>
                <a:cs typeface="Lato 1 Heavy"/>
                <a:sym typeface="Lato 1 Heavy"/>
              </a:rPr>
              <a:t>MiCollab</a:t>
            </a:r>
          </a:p>
        </p:txBody>
      </p:sp>
      <p:sp>
        <p:nvSpPr>
          <p:cNvPr id="117" name="TextBox 117"/>
          <p:cNvSpPr txBox="1"/>
          <p:nvPr/>
        </p:nvSpPr>
        <p:spPr>
          <a:xfrm>
            <a:off x="33699159" y="16361160"/>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Fortinet</a:t>
            </a:r>
          </a:p>
          <a:p>
            <a:pPr algn="ctr">
              <a:lnSpc>
                <a:spcPts val="7118"/>
              </a:lnSpc>
            </a:pPr>
            <a:r>
              <a:rPr lang="en-US" sz="5084" b="1">
                <a:solidFill>
                  <a:srgbClr val="FFFFFF"/>
                </a:solidFill>
                <a:latin typeface="Lato 1 Heavy"/>
                <a:ea typeface="Lato 1 Heavy"/>
                <a:cs typeface="Lato 1 Heavy"/>
                <a:sym typeface="Lato 1 Heavy"/>
              </a:rPr>
              <a:t>FortiOS</a:t>
            </a:r>
          </a:p>
        </p:txBody>
      </p:sp>
      <p:sp>
        <p:nvSpPr>
          <p:cNvPr id="118" name="TextBox 118"/>
          <p:cNvSpPr txBox="1"/>
          <p:nvPr/>
        </p:nvSpPr>
        <p:spPr>
          <a:xfrm>
            <a:off x="19808612" y="8949900"/>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CVE-2024-55550</a:t>
            </a:r>
          </a:p>
          <a:p>
            <a:pPr algn="ctr">
              <a:lnSpc>
                <a:spcPts val="4893"/>
              </a:lnSpc>
            </a:pPr>
            <a:r>
              <a:rPr lang="en-US" sz="3495">
                <a:solidFill>
                  <a:srgbClr val="FFFFFF"/>
                </a:solidFill>
                <a:latin typeface="Lato 2"/>
                <a:ea typeface="Lato 2"/>
                <a:cs typeface="Lato 2"/>
                <a:sym typeface="Lato 2"/>
              </a:rPr>
              <a:t>Source:  CISA</a:t>
            </a:r>
          </a:p>
          <a:p>
            <a:pPr algn="ctr">
              <a:lnSpc>
                <a:spcPts val="4893"/>
              </a:lnSpc>
            </a:pPr>
            <a:r>
              <a:rPr lang="en-US" sz="3495">
                <a:solidFill>
                  <a:srgbClr val="00C893"/>
                </a:solidFill>
                <a:latin typeface="Lato 2"/>
                <a:ea typeface="Lato 2"/>
                <a:cs typeface="Lato 2"/>
                <a:sym typeface="Lato 2"/>
              </a:rPr>
              <a:t>CVSS-BT: 4.4</a:t>
            </a:r>
          </a:p>
          <a:p>
            <a:pPr algn="ctr">
              <a:lnSpc>
                <a:spcPts val="4893"/>
              </a:lnSpc>
            </a:pPr>
            <a:r>
              <a:rPr lang="en-US" sz="3495">
                <a:solidFill>
                  <a:srgbClr val="FEBA46"/>
                </a:solidFill>
                <a:latin typeface="Lato 2"/>
                <a:ea typeface="Lato 2"/>
                <a:cs typeface="Lato 2"/>
                <a:sym typeface="Lato 2"/>
              </a:rPr>
              <a:t>EPSS: 42.71%</a:t>
            </a:r>
          </a:p>
        </p:txBody>
      </p:sp>
      <p:sp>
        <p:nvSpPr>
          <p:cNvPr id="119" name="TextBox 119"/>
          <p:cNvSpPr txBox="1"/>
          <p:nvPr/>
        </p:nvSpPr>
        <p:spPr>
          <a:xfrm>
            <a:off x="33775795" y="18394172"/>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CVE-2024-55591</a:t>
            </a:r>
          </a:p>
          <a:p>
            <a:pPr algn="ctr">
              <a:lnSpc>
                <a:spcPts val="4893"/>
              </a:lnSpc>
            </a:pPr>
            <a:r>
              <a:rPr lang="en-US" sz="3495">
                <a:solidFill>
                  <a:srgbClr val="FFFFFF"/>
                </a:solidFill>
                <a:latin typeface="Lato 2"/>
                <a:ea typeface="Lato 2"/>
                <a:cs typeface="Lato 2"/>
                <a:sym typeface="Lato 2"/>
              </a:rPr>
              <a:t>Source: Fortinet</a:t>
            </a:r>
          </a:p>
          <a:p>
            <a:pPr algn="ctr">
              <a:lnSpc>
                <a:spcPts val="4893"/>
              </a:lnSpc>
            </a:pPr>
            <a:r>
              <a:rPr lang="en-US" sz="3495">
                <a:solidFill>
                  <a:srgbClr val="DE425B"/>
                </a:solidFill>
                <a:latin typeface="Lato 2"/>
                <a:ea typeface="Lato 2"/>
                <a:cs typeface="Lato 2"/>
                <a:sym typeface="Lato 2"/>
              </a:rPr>
              <a:t>CVSS-BT: 9.8</a:t>
            </a:r>
          </a:p>
          <a:p>
            <a:pPr algn="ctr">
              <a:lnSpc>
                <a:spcPts val="4893"/>
              </a:lnSpc>
            </a:pPr>
            <a:r>
              <a:rPr lang="en-US" sz="3495">
                <a:solidFill>
                  <a:srgbClr val="00C893"/>
                </a:solidFill>
                <a:latin typeface="Lato 2"/>
                <a:ea typeface="Lato 2"/>
                <a:cs typeface="Lato 2"/>
                <a:sym typeface="Lato 2"/>
              </a:rPr>
              <a:t>EPSS: 1.18%</a:t>
            </a:r>
          </a:p>
        </p:txBody>
      </p:sp>
      <p:sp>
        <p:nvSpPr>
          <p:cNvPr id="120" name="TextBox 120"/>
          <p:cNvSpPr txBox="1"/>
          <p:nvPr/>
        </p:nvSpPr>
        <p:spPr>
          <a:xfrm>
            <a:off x="27572542" y="3792629"/>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01/08</a:t>
            </a:r>
          </a:p>
        </p:txBody>
      </p:sp>
      <p:sp>
        <p:nvSpPr>
          <p:cNvPr id="121" name="TextBox 121"/>
          <p:cNvSpPr txBox="1"/>
          <p:nvPr/>
        </p:nvSpPr>
        <p:spPr>
          <a:xfrm>
            <a:off x="26786106" y="712390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Ivanti</a:t>
            </a:r>
          </a:p>
          <a:p>
            <a:pPr algn="ctr">
              <a:lnSpc>
                <a:spcPts val="7118"/>
              </a:lnSpc>
            </a:pPr>
            <a:r>
              <a:rPr lang="en-US" sz="5084" b="1">
                <a:solidFill>
                  <a:srgbClr val="FFFFFF"/>
                </a:solidFill>
                <a:latin typeface="Lato 1 Heavy"/>
                <a:ea typeface="Lato 1 Heavy"/>
                <a:cs typeface="Lato 1 Heavy"/>
                <a:sym typeface="Lato 1 Heavy"/>
              </a:rPr>
              <a:t>Connect Secure</a:t>
            </a:r>
          </a:p>
        </p:txBody>
      </p:sp>
      <p:sp>
        <p:nvSpPr>
          <p:cNvPr id="122" name="TextBox 122"/>
          <p:cNvSpPr txBox="1"/>
          <p:nvPr/>
        </p:nvSpPr>
        <p:spPr>
          <a:xfrm>
            <a:off x="26786106" y="9018753"/>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CVE-2025-0282</a:t>
            </a:r>
          </a:p>
          <a:p>
            <a:pPr algn="ctr">
              <a:lnSpc>
                <a:spcPts val="4893"/>
              </a:lnSpc>
            </a:pPr>
            <a:r>
              <a:rPr lang="en-US" sz="3495">
                <a:solidFill>
                  <a:srgbClr val="FFFFFF"/>
                </a:solidFill>
                <a:latin typeface="Lato 2"/>
                <a:ea typeface="Lato 2"/>
                <a:cs typeface="Lato 2"/>
                <a:sym typeface="Lato 2"/>
              </a:rPr>
              <a:t>Source: Ivanti</a:t>
            </a:r>
          </a:p>
          <a:p>
            <a:pPr algn="ctr">
              <a:lnSpc>
                <a:spcPts val="4893"/>
              </a:lnSpc>
            </a:pPr>
            <a:r>
              <a:rPr lang="en-US" sz="3495">
                <a:solidFill>
                  <a:srgbClr val="DE425B"/>
                </a:solidFill>
                <a:latin typeface="Lato 2"/>
                <a:ea typeface="Lato 2"/>
                <a:cs typeface="Lato 2"/>
                <a:sym typeface="Lato 2"/>
              </a:rPr>
              <a:t>CVSS-BT: 9</a:t>
            </a:r>
          </a:p>
          <a:p>
            <a:pPr algn="ctr">
              <a:lnSpc>
                <a:spcPts val="4893"/>
              </a:lnSpc>
            </a:pPr>
            <a:r>
              <a:rPr lang="en-US" sz="3495">
                <a:solidFill>
                  <a:srgbClr val="FEF746"/>
                </a:solidFill>
                <a:latin typeface="Lato 2"/>
                <a:ea typeface="Lato 2"/>
                <a:cs typeface="Lato 2"/>
                <a:sym typeface="Lato 2"/>
              </a:rPr>
              <a:t>EPSS: 15.33%</a:t>
            </a:r>
          </a:p>
        </p:txBody>
      </p:sp>
      <p:sp>
        <p:nvSpPr>
          <p:cNvPr id="123" name="TextBox 123"/>
          <p:cNvSpPr txBox="1"/>
          <p:nvPr/>
        </p:nvSpPr>
        <p:spPr>
          <a:xfrm>
            <a:off x="34738251" y="3792629"/>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01/08</a:t>
            </a:r>
          </a:p>
        </p:txBody>
      </p:sp>
      <p:sp>
        <p:nvSpPr>
          <p:cNvPr id="124" name="TextBox 124"/>
          <p:cNvSpPr txBox="1"/>
          <p:nvPr/>
        </p:nvSpPr>
        <p:spPr>
          <a:xfrm>
            <a:off x="13537745" y="3761781"/>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01/07</a:t>
            </a:r>
          </a:p>
        </p:txBody>
      </p:sp>
      <p:sp>
        <p:nvSpPr>
          <p:cNvPr id="125" name="TextBox 125"/>
          <p:cNvSpPr txBox="1"/>
          <p:nvPr/>
        </p:nvSpPr>
        <p:spPr>
          <a:xfrm>
            <a:off x="20664770" y="3761781"/>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01/07</a:t>
            </a:r>
          </a:p>
        </p:txBody>
      </p:sp>
      <p:sp>
        <p:nvSpPr>
          <p:cNvPr id="126" name="TextBox 126"/>
          <p:cNvSpPr txBox="1"/>
          <p:nvPr/>
        </p:nvSpPr>
        <p:spPr>
          <a:xfrm>
            <a:off x="41281758" y="8980653"/>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Repetier</a:t>
            </a:r>
          </a:p>
          <a:p>
            <a:pPr algn="ctr">
              <a:lnSpc>
                <a:spcPts val="7118"/>
              </a:lnSpc>
            </a:pPr>
            <a:r>
              <a:rPr lang="en-US" sz="5084" b="1">
                <a:solidFill>
                  <a:srgbClr val="FFFFFF"/>
                </a:solidFill>
                <a:latin typeface="Lato 1 Heavy"/>
                <a:ea typeface="Lato 1 Heavy"/>
                <a:cs typeface="Lato 1 Heavy"/>
                <a:sym typeface="Lato 1 Heavy"/>
              </a:rPr>
              <a:t>Server</a:t>
            </a:r>
          </a:p>
        </p:txBody>
      </p:sp>
      <p:sp>
        <p:nvSpPr>
          <p:cNvPr id="127" name="TextBox 127"/>
          <p:cNvSpPr txBox="1"/>
          <p:nvPr/>
        </p:nvSpPr>
        <p:spPr>
          <a:xfrm>
            <a:off x="41691714" y="10828327"/>
            <a:ext cx="479276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CVE-2023-31059</a:t>
            </a:r>
          </a:p>
          <a:p>
            <a:pPr algn="ctr">
              <a:lnSpc>
                <a:spcPts val="4893"/>
              </a:lnSpc>
            </a:pPr>
            <a:r>
              <a:rPr lang="en-US" sz="3495">
                <a:solidFill>
                  <a:srgbClr val="FFFFFF"/>
                </a:solidFill>
                <a:latin typeface="Lato 2"/>
                <a:ea typeface="Lato 2"/>
                <a:cs typeface="Lato 2"/>
                <a:sym typeface="Lato 2"/>
              </a:rPr>
              <a:t>Source: Shadow Server</a:t>
            </a:r>
          </a:p>
          <a:p>
            <a:pPr algn="ctr">
              <a:lnSpc>
                <a:spcPts val="4893"/>
              </a:lnSpc>
            </a:pPr>
            <a:r>
              <a:rPr lang="en-US" sz="3495">
                <a:solidFill>
                  <a:srgbClr val="FEBA46"/>
                </a:solidFill>
                <a:latin typeface="Lato 2"/>
                <a:ea typeface="Lato 2"/>
                <a:cs typeface="Lato 2"/>
                <a:sym typeface="Lato 2"/>
              </a:rPr>
              <a:t>CVSS-BT: 7.5</a:t>
            </a:r>
          </a:p>
          <a:p>
            <a:pPr algn="ctr">
              <a:lnSpc>
                <a:spcPts val="4893"/>
              </a:lnSpc>
            </a:pPr>
            <a:r>
              <a:rPr lang="en-US" sz="3495">
                <a:solidFill>
                  <a:srgbClr val="00C893"/>
                </a:solidFill>
                <a:latin typeface="Lato 2"/>
                <a:ea typeface="Lato 2"/>
                <a:cs typeface="Lato 2"/>
                <a:sym typeface="Lato 2"/>
              </a:rPr>
              <a:t>EPSS: 1.89%</a:t>
            </a:r>
          </a:p>
        </p:txBody>
      </p:sp>
      <p:sp>
        <p:nvSpPr>
          <p:cNvPr id="128" name="TextBox 128"/>
          <p:cNvSpPr txBox="1"/>
          <p:nvPr/>
        </p:nvSpPr>
        <p:spPr>
          <a:xfrm>
            <a:off x="39372929" y="8371348"/>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1/13</a:t>
            </a:r>
          </a:p>
        </p:txBody>
      </p:sp>
      <p:sp>
        <p:nvSpPr>
          <p:cNvPr id="129" name="TextBox 129"/>
          <p:cNvSpPr txBox="1"/>
          <p:nvPr/>
        </p:nvSpPr>
        <p:spPr>
          <a:xfrm>
            <a:off x="19463460" y="16104153"/>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Microsoft</a:t>
            </a:r>
          </a:p>
          <a:p>
            <a:pPr algn="ctr">
              <a:lnSpc>
                <a:spcPts val="7118"/>
              </a:lnSpc>
            </a:pPr>
            <a:r>
              <a:rPr lang="en-US" sz="5084" b="1">
                <a:solidFill>
                  <a:srgbClr val="FFFFFF"/>
                </a:solidFill>
                <a:latin typeface="Lato 1 Heavy"/>
                <a:ea typeface="Lato 1 Heavy"/>
                <a:cs typeface="Lato 1 Heavy"/>
                <a:sym typeface="Lato 1 Heavy"/>
              </a:rPr>
              <a:t>Windows Hyper-V</a:t>
            </a:r>
          </a:p>
        </p:txBody>
      </p:sp>
      <p:sp>
        <p:nvSpPr>
          <p:cNvPr id="130" name="TextBox 130"/>
          <p:cNvSpPr txBox="1"/>
          <p:nvPr/>
        </p:nvSpPr>
        <p:spPr>
          <a:xfrm>
            <a:off x="19314268" y="17991866"/>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CVE-2025-21334</a:t>
            </a:r>
          </a:p>
          <a:p>
            <a:pPr algn="ctr">
              <a:lnSpc>
                <a:spcPts val="4893"/>
              </a:lnSpc>
            </a:pPr>
            <a:r>
              <a:rPr lang="en-US" sz="3495">
                <a:solidFill>
                  <a:srgbClr val="FFFFFF"/>
                </a:solidFill>
                <a:latin typeface="Lato 2"/>
                <a:ea typeface="Lato 2"/>
                <a:cs typeface="Lato 2"/>
                <a:sym typeface="Lato 2"/>
              </a:rPr>
              <a:t>Source: Microsoft</a:t>
            </a:r>
          </a:p>
          <a:p>
            <a:pPr algn="ctr">
              <a:lnSpc>
                <a:spcPts val="4893"/>
              </a:lnSpc>
            </a:pPr>
            <a:r>
              <a:rPr lang="en-US" sz="3495">
                <a:solidFill>
                  <a:srgbClr val="FEBA46"/>
                </a:solidFill>
                <a:latin typeface="Lato 2"/>
                <a:ea typeface="Lato 2"/>
                <a:cs typeface="Lato 2"/>
                <a:sym typeface="Lato 2"/>
              </a:rPr>
              <a:t>CVSS-BT: 7.8</a:t>
            </a:r>
          </a:p>
          <a:p>
            <a:pPr algn="ctr">
              <a:lnSpc>
                <a:spcPts val="4893"/>
              </a:lnSpc>
            </a:pPr>
            <a:r>
              <a:rPr lang="en-US" sz="3495">
                <a:solidFill>
                  <a:srgbClr val="00C893"/>
                </a:solidFill>
                <a:latin typeface="Lato 2"/>
                <a:ea typeface="Lato 2"/>
                <a:cs typeface="Lato 2"/>
                <a:sym typeface="Lato 2"/>
              </a:rPr>
              <a:t>EPSS: 0.14%</a:t>
            </a:r>
          </a:p>
        </p:txBody>
      </p:sp>
      <p:sp>
        <p:nvSpPr>
          <p:cNvPr id="131" name="TextBox 131"/>
          <p:cNvSpPr txBox="1"/>
          <p:nvPr/>
        </p:nvSpPr>
        <p:spPr>
          <a:xfrm>
            <a:off x="20481520" y="12584219"/>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1/14</a:t>
            </a:r>
          </a:p>
        </p:txBody>
      </p:sp>
      <p:sp>
        <p:nvSpPr>
          <p:cNvPr id="132" name="TextBox 132"/>
          <p:cNvSpPr txBox="1"/>
          <p:nvPr/>
        </p:nvSpPr>
        <p:spPr>
          <a:xfrm>
            <a:off x="12337336" y="1599170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Microsoft</a:t>
            </a:r>
          </a:p>
          <a:p>
            <a:pPr algn="ctr">
              <a:lnSpc>
                <a:spcPts val="7118"/>
              </a:lnSpc>
            </a:pPr>
            <a:r>
              <a:rPr lang="en-US" sz="5084" b="1">
                <a:solidFill>
                  <a:srgbClr val="FFFFFF"/>
                </a:solidFill>
                <a:latin typeface="Lato 1 Heavy"/>
                <a:ea typeface="Lato 1 Heavy"/>
                <a:cs typeface="Lato 1 Heavy"/>
                <a:sym typeface="Lato 1 Heavy"/>
              </a:rPr>
              <a:t>Windows Hyper-V</a:t>
            </a:r>
          </a:p>
        </p:txBody>
      </p:sp>
      <p:sp>
        <p:nvSpPr>
          <p:cNvPr id="133" name="TextBox 133"/>
          <p:cNvSpPr txBox="1"/>
          <p:nvPr/>
        </p:nvSpPr>
        <p:spPr>
          <a:xfrm>
            <a:off x="12267634" y="17780197"/>
            <a:ext cx="5612674" cy="2458359"/>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CVE-2025-21335</a:t>
            </a:r>
          </a:p>
          <a:p>
            <a:pPr algn="ctr">
              <a:lnSpc>
                <a:spcPts val="4893"/>
              </a:lnSpc>
            </a:pPr>
            <a:r>
              <a:rPr lang="en-US" sz="3495">
                <a:solidFill>
                  <a:srgbClr val="FFFFFF"/>
                </a:solidFill>
                <a:latin typeface="Lato 2"/>
                <a:ea typeface="Lato 2"/>
                <a:cs typeface="Lato 2"/>
                <a:sym typeface="Lato 2"/>
              </a:rPr>
              <a:t>Source: Microsoft</a:t>
            </a:r>
          </a:p>
          <a:p>
            <a:pPr algn="ctr">
              <a:lnSpc>
                <a:spcPts val="4893"/>
              </a:lnSpc>
            </a:pPr>
            <a:r>
              <a:rPr lang="en-US" sz="3495">
                <a:solidFill>
                  <a:srgbClr val="FEBA46"/>
                </a:solidFill>
                <a:latin typeface="Lato 2"/>
                <a:ea typeface="Lato 2"/>
                <a:cs typeface="Lato 2"/>
                <a:sym typeface="Lato 2"/>
              </a:rPr>
              <a:t>CVSS-BT: 7.8</a:t>
            </a:r>
          </a:p>
          <a:p>
            <a:pPr algn="ctr">
              <a:lnSpc>
                <a:spcPts val="4893"/>
              </a:lnSpc>
            </a:pPr>
            <a:r>
              <a:rPr lang="en-US" sz="3495">
                <a:solidFill>
                  <a:srgbClr val="00C893"/>
                </a:solidFill>
                <a:latin typeface="Lato 2"/>
                <a:ea typeface="Lato 2"/>
                <a:cs typeface="Lato 2"/>
                <a:sym typeface="Lato 2"/>
              </a:rPr>
              <a:t>EPSS: 0.14%</a:t>
            </a:r>
          </a:p>
        </p:txBody>
      </p:sp>
      <p:sp>
        <p:nvSpPr>
          <p:cNvPr id="134" name="TextBox 134"/>
          <p:cNvSpPr txBox="1"/>
          <p:nvPr/>
        </p:nvSpPr>
        <p:spPr>
          <a:xfrm>
            <a:off x="13241912" y="12435942"/>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1/14</a:t>
            </a:r>
          </a:p>
        </p:txBody>
      </p:sp>
      <p:sp>
        <p:nvSpPr>
          <p:cNvPr id="135" name="TextBox 135"/>
          <p:cNvSpPr txBox="1"/>
          <p:nvPr/>
        </p:nvSpPr>
        <p:spPr>
          <a:xfrm>
            <a:off x="6667313" y="13852831"/>
            <a:ext cx="4039803" cy="1529805"/>
          </a:xfrm>
          <a:prstGeom prst="rect">
            <a:avLst/>
          </a:prstGeom>
        </p:spPr>
        <p:txBody>
          <a:bodyPr lIns="0" tIns="0" rIns="0" bIns="0" rtlCol="0" anchor="t">
            <a:spAutoFit/>
          </a:bodyPr>
          <a:lstStyle/>
          <a:p>
            <a:pPr algn="ctr">
              <a:lnSpc>
                <a:spcPts val="12630"/>
              </a:lnSpc>
            </a:pPr>
            <a:r>
              <a:rPr lang="en-US" sz="9021" b="1">
                <a:solidFill>
                  <a:srgbClr val="FFFFFF"/>
                </a:solidFill>
                <a:latin typeface="Lato 1 Bold"/>
                <a:ea typeface="Lato 1 Bold"/>
                <a:cs typeface="Lato 1 Bold"/>
                <a:sym typeface="Lato 1 Bold"/>
              </a:rPr>
              <a:t>?</a:t>
            </a:r>
          </a:p>
        </p:txBody>
      </p:sp>
      <p:sp>
        <p:nvSpPr>
          <p:cNvPr id="136" name="TextBox 136"/>
          <p:cNvSpPr txBox="1"/>
          <p:nvPr/>
        </p:nvSpPr>
        <p:spPr>
          <a:xfrm>
            <a:off x="2678906" y="18289397"/>
            <a:ext cx="4039803" cy="1529805"/>
          </a:xfrm>
          <a:prstGeom prst="rect">
            <a:avLst/>
          </a:prstGeom>
        </p:spPr>
        <p:txBody>
          <a:bodyPr lIns="0" tIns="0" rIns="0" bIns="0" rtlCol="0" anchor="t">
            <a:spAutoFit/>
          </a:bodyPr>
          <a:lstStyle/>
          <a:p>
            <a:pPr algn="ctr">
              <a:lnSpc>
                <a:spcPts val="12630"/>
              </a:lnSpc>
            </a:pPr>
            <a:r>
              <a:rPr lang="en-US" sz="9021" b="1">
                <a:solidFill>
                  <a:srgbClr val="FFFFFF"/>
                </a:solidFill>
                <a:latin typeface="Lato 1 Bold"/>
                <a:ea typeface="Lato 1 Bold"/>
                <a:cs typeface="Lato 1 Bold"/>
                <a:sym typeface="Lato 1 Bold"/>
              </a:rPr>
              <a:t>?</a:t>
            </a:r>
          </a:p>
        </p:txBody>
      </p:sp>
      <p:sp>
        <p:nvSpPr>
          <p:cNvPr id="137" name="TextBox 137"/>
          <p:cNvSpPr txBox="1"/>
          <p:nvPr/>
        </p:nvSpPr>
        <p:spPr>
          <a:xfrm>
            <a:off x="6937105" y="22700223"/>
            <a:ext cx="4039803" cy="1529805"/>
          </a:xfrm>
          <a:prstGeom prst="rect">
            <a:avLst/>
          </a:prstGeom>
        </p:spPr>
        <p:txBody>
          <a:bodyPr lIns="0" tIns="0" rIns="0" bIns="0" rtlCol="0" anchor="t">
            <a:spAutoFit/>
          </a:bodyPr>
          <a:lstStyle/>
          <a:p>
            <a:pPr algn="ctr">
              <a:lnSpc>
                <a:spcPts val="12630"/>
              </a:lnSpc>
            </a:pPr>
            <a:r>
              <a:rPr lang="en-US" sz="9021" b="1">
                <a:solidFill>
                  <a:srgbClr val="FFFFFF"/>
                </a:solidFill>
                <a:latin typeface="Lato 1 Bold"/>
                <a:ea typeface="Lato 1 Bold"/>
                <a:cs typeface="Lato 1 Bold"/>
                <a:sym typeface="Lato 1 Bold"/>
              </a:rPr>
              <a:t>?</a:t>
            </a:r>
          </a:p>
        </p:txBody>
      </p:sp>
      <p:sp>
        <p:nvSpPr>
          <p:cNvPr id="138" name="Freeform 138"/>
          <p:cNvSpPr/>
          <p:nvPr/>
        </p:nvSpPr>
        <p:spPr>
          <a:xfrm>
            <a:off x="35728292" y="5451845"/>
            <a:ext cx="2059720" cy="877956"/>
          </a:xfrm>
          <a:custGeom>
            <a:avLst/>
            <a:gdLst/>
            <a:ahLst/>
            <a:cxnLst/>
            <a:rect l="l" t="t" r="r" b="b"/>
            <a:pathLst>
              <a:path w="2059720" h="877956">
                <a:moveTo>
                  <a:pt x="0" y="0"/>
                </a:moveTo>
                <a:lnTo>
                  <a:pt x="2059721" y="0"/>
                </a:lnTo>
                <a:lnTo>
                  <a:pt x="2059721" y="877956"/>
                </a:lnTo>
                <a:lnTo>
                  <a:pt x="0" y="877956"/>
                </a:lnTo>
                <a:lnTo>
                  <a:pt x="0" y="0"/>
                </a:lnTo>
                <a:close/>
              </a:path>
            </a:pathLst>
          </a:custGeom>
          <a:blipFill>
            <a:blip r:embed="rId12"/>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03253" y="4169950"/>
            <a:ext cx="45329562" cy="6516125"/>
          </a:xfrm>
          <a:custGeom>
            <a:avLst/>
            <a:gdLst/>
            <a:ahLst/>
            <a:cxnLst/>
            <a:rect l="l" t="t" r="r" b="b"/>
            <a:pathLst>
              <a:path w="45329562" h="6516125">
                <a:moveTo>
                  <a:pt x="0" y="0"/>
                </a:moveTo>
                <a:lnTo>
                  <a:pt x="45329562" y="0"/>
                </a:lnTo>
                <a:lnTo>
                  <a:pt x="45329562" y="6516125"/>
                </a:lnTo>
                <a:lnTo>
                  <a:pt x="0" y="6516125"/>
                </a:lnTo>
                <a:lnTo>
                  <a:pt x="0" y="0"/>
                </a:lnTo>
                <a:close/>
              </a:path>
            </a:pathLst>
          </a:custGeom>
          <a:blipFill>
            <a:blip r:embed="rId2"/>
            <a:stretch>
              <a:fillRect/>
            </a:stretch>
          </a:blipFill>
        </p:spPr>
        <p:txBody>
          <a:bodyPr/>
          <a:lstStyle/>
          <a:p>
            <a:endParaRPr lang="en-US"/>
          </a:p>
        </p:txBody>
      </p:sp>
      <p:sp>
        <p:nvSpPr>
          <p:cNvPr id="3" name="Freeform 3"/>
          <p:cNvSpPr/>
          <p:nvPr/>
        </p:nvSpPr>
        <p:spPr>
          <a:xfrm>
            <a:off x="1503253" y="18819479"/>
            <a:ext cx="45329562" cy="6516125"/>
          </a:xfrm>
          <a:custGeom>
            <a:avLst/>
            <a:gdLst/>
            <a:ahLst/>
            <a:cxnLst/>
            <a:rect l="l" t="t" r="r" b="b"/>
            <a:pathLst>
              <a:path w="45329562" h="6516125">
                <a:moveTo>
                  <a:pt x="0" y="0"/>
                </a:moveTo>
                <a:lnTo>
                  <a:pt x="45329562" y="0"/>
                </a:lnTo>
                <a:lnTo>
                  <a:pt x="45329562" y="6516124"/>
                </a:lnTo>
                <a:lnTo>
                  <a:pt x="0" y="651612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6810989" y="14711078"/>
            <a:ext cx="14003021" cy="3851225"/>
          </a:xfrm>
          <a:prstGeom prst="rect">
            <a:avLst/>
          </a:prstGeom>
        </p:spPr>
        <p:txBody>
          <a:bodyPr lIns="0" tIns="0" rIns="0" bIns="0" rtlCol="0" anchor="t">
            <a:spAutoFit/>
          </a:bodyPr>
          <a:lstStyle/>
          <a:p>
            <a:pPr algn="ctr">
              <a:lnSpc>
                <a:spcPts val="31469"/>
              </a:lnSpc>
            </a:pPr>
            <a:r>
              <a:rPr lang="en-US" sz="22478" b="1">
                <a:solidFill>
                  <a:srgbClr val="FFFFFF"/>
                </a:solidFill>
                <a:latin typeface="Montserrat Bold"/>
                <a:ea typeface="Montserrat Bold"/>
                <a:cs typeface="Montserrat Bold"/>
                <a:sym typeface="Montserrat Bold"/>
              </a:rPr>
              <a:t>CISA KEV</a:t>
            </a:r>
          </a:p>
        </p:txBody>
      </p:sp>
      <p:pic>
        <p:nvPicPr>
          <p:cNvPr id="5" name="Picture 5"/>
          <p:cNvPicPr>
            <a:picLocks noChangeAspect="1"/>
          </p:cNvPicPr>
          <p:nvPr/>
        </p:nvPicPr>
        <p:blipFill>
          <a:blip r:embed="rId4"/>
          <a:stretch>
            <a:fillRect/>
          </a:stretch>
        </p:blipFill>
        <p:spPr>
          <a:xfrm>
            <a:off x="-3752668" y="5952439"/>
            <a:ext cx="54487910" cy="14194385"/>
          </a:xfrm>
          <a:prstGeom prst="rect">
            <a:avLst/>
          </a:prstGeom>
        </p:spPr>
      </p:pic>
      <p:sp>
        <p:nvSpPr>
          <p:cNvPr id="6" name="TextBox 6"/>
          <p:cNvSpPr txBox="1"/>
          <p:nvPr/>
        </p:nvSpPr>
        <p:spPr>
          <a:xfrm>
            <a:off x="40278758" y="25293640"/>
            <a:ext cx="6554057" cy="871206"/>
          </a:xfrm>
          <a:prstGeom prst="rect">
            <a:avLst/>
          </a:prstGeom>
        </p:spPr>
        <p:txBody>
          <a:bodyPr lIns="0" tIns="0" rIns="0" bIns="0" rtlCol="0" anchor="t">
            <a:spAutoFit/>
          </a:bodyPr>
          <a:lstStyle/>
          <a:p>
            <a:pPr algn="ctr">
              <a:lnSpc>
                <a:spcPts val="7291"/>
              </a:lnSpc>
            </a:pPr>
            <a:r>
              <a:rPr lang="en-US" sz="5208" b="1">
                <a:solidFill>
                  <a:srgbClr val="FFFFFF"/>
                </a:solidFill>
                <a:latin typeface="Montserrat Bold"/>
                <a:ea typeface="Montserrat Bold"/>
                <a:cs typeface="Montserrat Bold"/>
                <a:sym typeface="Montserrat Bold"/>
              </a:rPr>
              <a:t>Source: VulnCheck</a:t>
            </a:r>
          </a:p>
        </p:txBody>
      </p:sp>
      <p:sp>
        <p:nvSpPr>
          <p:cNvPr id="7" name="TextBox 7"/>
          <p:cNvSpPr txBox="1"/>
          <p:nvPr/>
        </p:nvSpPr>
        <p:spPr>
          <a:xfrm>
            <a:off x="11136338" y="357627"/>
            <a:ext cx="24709897" cy="3555147"/>
          </a:xfrm>
          <a:prstGeom prst="rect">
            <a:avLst/>
          </a:prstGeom>
        </p:spPr>
        <p:txBody>
          <a:bodyPr wrap="square" lIns="0" tIns="0" rIns="0" bIns="0" rtlCol="0" anchor="t">
            <a:spAutoFit/>
          </a:bodyPr>
          <a:lstStyle/>
          <a:p>
            <a:pPr algn="ctr">
              <a:lnSpc>
                <a:spcPts val="29282"/>
              </a:lnSpc>
            </a:pPr>
            <a:r>
              <a:rPr lang="en-US" sz="20916" b="1" dirty="0" err="1">
                <a:solidFill>
                  <a:srgbClr val="FFFFFF"/>
                </a:solidFill>
                <a:latin typeface="Montserrat Bold"/>
                <a:ea typeface="Montserrat Bold"/>
                <a:cs typeface="Montserrat Bold"/>
                <a:sym typeface="Montserrat Bold"/>
              </a:rPr>
              <a:t>VulnCheck</a:t>
            </a:r>
            <a:r>
              <a:rPr lang="en-US" sz="20916" b="1" dirty="0">
                <a:solidFill>
                  <a:srgbClr val="FFFFFF"/>
                </a:solidFill>
                <a:latin typeface="Montserrat Bold"/>
                <a:ea typeface="Montserrat Bold"/>
                <a:cs typeface="Montserrat Bold"/>
                <a:sym typeface="Montserrat Bold"/>
              </a:rPr>
              <a:t> KEV</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2927290" y="-1402061"/>
            <a:ext cx="54319130" cy="29431330"/>
          </a:xfrm>
          <a:prstGeom prst="rect">
            <a:avLst/>
          </a:prstGeom>
        </p:spPr>
      </p:pic>
      <p:sp>
        <p:nvSpPr>
          <p:cNvPr id="3" name="Freeform 3"/>
          <p:cNvSpPr/>
          <p:nvPr/>
        </p:nvSpPr>
        <p:spPr>
          <a:xfrm>
            <a:off x="39839249" y="24979313"/>
            <a:ext cx="6799478" cy="1358198"/>
          </a:xfrm>
          <a:custGeom>
            <a:avLst/>
            <a:gdLst/>
            <a:ahLst/>
            <a:cxnLst/>
            <a:rect l="l" t="t" r="r" b="b"/>
            <a:pathLst>
              <a:path w="6799478" h="1358198">
                <a:moveTo>
                  <a:pt x="0" y="0"/>
                </a:moveTo>
                <a:lnTo>
                  <a:pt x="6799478" y="0"/>
                </a:lnTo>
                <a:lnTo>
                  <a:pt x="6799478" y="1358198"/>
                </a:lnTo>
                <a:lnTo>
                  <a:pt x="0" y="135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84446" y="25063100"/>
            <a:ext cx="6799478" cy="1358198"/>
          </a:xfrm>
          <a:custGeom>
            <a:avLst/>
            <a:gdLst/>
            <a:ahLst/>
            <a:cxnLst/>
            <a:rect l="l" t="t" r="r" b="b"/>
            <a:pathLst>
              <a:path w="6799478" h="1358198">
                <a:moveTo>
                  <a:pt x="0" y="0"/>
                </a:moveTo>
                <a:lnTo>
                  <a:pt x="6799478" y="0"/>
                </a:lnTo>
                <a:lnTo>
                  <a:pt x="6799478" y="1358197"/>
                </a:lnTo>
                <a:lnTo>
                  <a:pt x="0" y="13581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9324237" y="256495"/>
            <a:ext cx="28976526" cy="1756506"/>
          </a:xfrm>
          <a:prstGeom prst="rect">
            <a:avLst/>
          </a:prstGeom>
        </p:spPr>
        <p:txBody>
          <a:bodyPr lIns="0" tIns="0" rIns="0" bIns="0" rtlCol="0" anchor="t">
            <a:spAutoFit/>
          </a:bodyPr>
          <a:lstStyle/>
          <a:p>
            <a:pPr algn="ctr">
              <a:lnSpc>
                <a:spcPts val="15065"/>
              </a:lnSpc>
            </a:pPr>
            <a:r>
              <a:rPr lang="en-US" sz="9600" b="1" dirty="0">
                <a:solidFill>
                  <a:srgbClr val="FFFFFF"/>
                </a:solidFill>
                <a:latin typeface="Montserrat Bold"/>
                <a:ea typeface="Montserrat Bold"/>
                <a:cs typeface="Montserrat Bold"/>
                <a:sym typeface="Montserrat Bold"/>
              </a:rPr>
              <a:t>Q1-2025 Known Exploited Vulnerabilities</a:t>
            </a:r>
          </a:p>
        </p:txBody>
      </p:sp>
      <p:sp>
        <p:nvSpPr>
          <p:cNvPr id="6" name="TextBox 6"/>
          <p:cNvSpPr txBox="1"/>
          <p:nvPr/>
        </p:nvSpPr>
        <p:spPr>
          <a:xfrm>
            <a:off x="21999239" y="24817388"/>
            <a:ext cx="3626523" cy="141373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Month</a:t>
            </a:r>
          </a:p>
        </p:txBody>
      </p:sp>
      <p:sp>
        <p:nvSpPr>
          <p:cNvPr id="7" name="TextBox 7"/>
          <p:cNvSpPr txBox="1"/>
          <p:nvPr/>
        </p:nvSpPr>
        <p:spPr>
          <a:xfrm>
            <a:off x="19160751" y="2038614"/>
            <a:ext cx="10127483" cy="1151998"/>
          </a:xfrm>
          <a:prstGeom prst="rect">
            <a:avLst/>
          </a:prstGeom>
        </p:spPr>
        <p:txBody>
          <a:bodyPr lIns="0" tIns="0" rIns="0" bIns="0" rtlCol="0" anchor="t">
            <a:spAutoFit/>
          </a:bodyPr>
          <a:lstStyle/>
          <a:p>
            <a:pPr algn="ctr">
              <a:lnSpc>
                <a:spcPts val="9479"/>
              </a:lnSpc>
            </a:pPr>
            <a:r>
              <a:rPr lang="en-US" sz="6770" dirty="0">
                <a:solidFill>
                  <a:srgbClr val="FFFFFF"/>
                </a:solidFill>
                <a:latin typeface="Montserrat"/>
                <a:ea typeface="Montserrat"/>
                <a:cs typeface="Montserrat"/>
                <a:sym typeface="Montserrat"/>
              </a:rPr>
              <a:t>Source: </a:t>
            </a:r>
            <a:r>
              <a:rPr lang="en-US" sz="6770" dirty="0" err="1">
                <a:solidFill>
                  <a:srgbClr val="FFFFFF"/>
                </a:solidFill>
                <a:latin typeface="Montserrat"/>
                <a:ea typeface="Montserrat"/>
                <a:cs typeface="Montserrat"/>
                <a:sym typeface="Montserrat"/>
              </a:rPr>
              <a:t>VulnCheck</a:t>
            </a:r>
            <a:r>
              <a:rPr lang="en-US" sz="6770" dirty="0">
                <a:solidFill>
                  <a:srgbClr val="FFFFFF"/>
                </a:solidFill>
                <a:latin typeface="Montserrat"/>
                <a:ea typeface="Montserrat"/>
                <a:cs typeface="Montserrat"/>
                <a:sym typeface="Montserrat"/>
              </a:rPr>
              <a:t> KEV</a:t>
            </a:r>
          </a:p>
        </p:txBody>
      </p:sp>
      <p:sp>
        <p:nvSpPr>
          <p:cNvPr id="8" name="TextBox 8"/>
          <p:cNvSpPr txBox="1"/>
          <p:nvPr/>
        </p:nvSpPr>
        <p:spPr>
          <a:xfrm rot="-5400000">
            <a:off x="-10648240" y="12169222"/>
            <a:ext cx="22639122" cy="1247510"/>
          </a:xfrm>
          <a:prstGeom prst="rect">
            <a:avLst/>
          </a:prstGeom>
        </p:spPr>
        <p:txBody>
          <a:bodyPr lIns="0" tIns="0" rIns="0" bIns="0" rtlCol="0" anchor="t">
            <a:spAutoFit/>
          </a:bodyPr>
          <a:lstStyle/>
          <a:p>
            <a:pPr algn="ctr">
              <a:lnSpc>
                <a:spcPts val="10208"/>
              </a:lnSpc>
            </a:pPr>
            <a:r>
              <a:rPr lang="en-US" sz="7291" b="1">
                <a:solidFill>
                  <a:srgbClr val="FFFFFF"/>
                </a:solidFill>
                <a:latin typeface="Montserrat Bold"/>
                <a:ea typeface="Montserrat Bold"/>
                <a:cs typeface="Montserrat Bold"/>
                <a:sym typeface="Montserrat Bold"/>
              </a:rPr>
              <a:t># of New KEVs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178788" y="5724691"/>
            <a:ext cx="17267425" cy="5022496"/>
          </a:xfrm>
          <a:custGeom>
            <a:avLst/>
            <a:gdLst/>
            <a:ahLst/>
            <a:cxnLst/>
            <a:rect l="l" t="t" r="r" b="b"/>
            <a:pathLst>
              <a:path w="17267425" h="5022496">
                <a:moveTo>
                  <a:pt x="0" y="0"/>
                </a:moveTo>
                <a:lnTo>
                  <a:pt x="17267424" y="0"/>
                </a:lnTo>
                <a:lnTo>
                  <a:pt x="17267424" y="5022496"/>
                </a:lnTo>
                <a:lnTo>
                  <a:pt x="0" y="502249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570687" y="12827234"/>
            <a:ext cx="18483625" cy="8241900"/>
          </a:xfrm>
          <a:prstGeom prst="rect">
            <a:avLst/>
          </a:prstGeom>
        </p:spPr>
        <p:txBody>
          <a:bodyPr lIns="0" tIns="0" rIns="0" bIns="0" rtlCol="0" anchor="t">
            <a:spAutoFit/>
          </a:bodyPr>
          <a:lstStyle/>
          <a:p>
            <a:pPr algn="ctr">
              <a:lnSpc>
                <a:spcPts val="21468"/>
              </a:lnSpc>
            </a:pPr>
            <a:r>
              <a:rPr lang="en-US" sz="19516" b="1">
                <a:solidFill>
                  <a:srgbClr val="FFFFFF"/>
                </a:solidFill>
                <a:latin typeface="Montserrat Bold"/>
                <a:ea typeface="Montserrat Bold"/>
                <a:cs typeface="Montserrat Bold"/>
                <a:sym typeface="Montserrat Bold"/>
              </a:rPr>
              <a:t>SECURITY RESEARCH</a:t>
            </a:r>
          </a:p>
          <a:p>
            <a:pPr algn="ctr">
              <a:lnSpc>
                <a:spcPts val="21468"/>
              </a:lnSpc>
            </a:pPr>
            <a:r>
              <a:rPr lang="en-US" sz="19516" b="1">
                <a:solidFill>
                  <a:srgbClr val="FFFFFF"/>
                </a:solidFill>
                <a:latin typeface="Montserrat Bold"/>
                <a:ea typeface="Montserrat Bold"/>
                <a:cs typeface="Montserrat Bold"/>
                <a:sym typeface="Montserrat Bold"/>
              </a:rPr>
              <a:t>CNA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765884" y="25793576"/>
            <a:ext cx="4896943" cy="997868"/>
          </a:xfrm>
          <a:custGeom>
            <a:avLst/>
            <a:gdLst/>
            <a:ahLst/>
            <a:cxnLst/>
            <a:rect l="l" t="t" r="r" b="b"/>
            <a:pathLst>
              <a:path w="4896943" h="997868">
                <a:moveTo>
                  <a:pt x="0" y="0"/>
                </a:moveTo>
                <a:lnTo>
                  <a:pt x="4896943" y="0"/>
                </a:lnTo>
                <a:lnTo>
                  <a:pt x="4896943" y="997868"/>
                </a:lnTo>
                <a:lnTo>
                  <a:pt x="0" y="99786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852010" y="154781"/>
            <a:ext cx="17181508" cy="2925665"/>
          </a:xfrm>
          <a:prstGeom prst="rect">
            <a:avLst/>
          </a:prstGeom>
        </p:spPr>
        <p:txBody>
          <a:bodyPr lIns="0" tIns="0" rIns="0" bIns="0" rtlCol="0" anchor="t">
            <a:spAutoFit/>
          </a:bodyPr>
          <a:lstStyle/>
          <a:p>
            <a:pPr algn="ctr">
              <a:lnSpc>
                <a:spcPts val="11455"/>
              </a:lnSpc>
            </a:pPr>
            <a:r>
              <a:rPr lang="en-US" sz="10910" b="1" dirty="0">
                <a:solidFill>
                  <a:srgbClr val="000000"/>
                </a:solidFill>
                <a:latin typeface="Montserrat Bold"/>
                <a:ea typeface="Montserrat Bold"/>
                <a:cs typeface="Montserrat Bold"/>
                <a:sym typeface="Montserrat Bold"/>
              </a:rPr>
              <a:t>Earliest Reporter of</a:t>
            </a:r>
          </a:p>
          <a:p>
            <a:pPr algn="ctr">
              <a:lnSpc>
                <a:spcPts val="11455"/>
              </a:lnSpc>
            </a:pPr>
            <a:r>
              <a:rPr lang="en-US" sz="9600" b="1" dirty="0">
                <a:solidFill>
                  <a:srgbClr val="000000"/>
                </a:solidFill>
                <a:latin typeface="Montserrat Bold"/>
                <a:ea typeface="Montserrat Bold"/>
                <a:cs typeface="Montserrat Bold"/>
                <a:sym typeface="Montserrat Bold"/>
              </a:rPr>
              <a:t>Exploitation</a:t>
            </a:r>
            <a:r>
              <a:rPr lang="en-US" sz="10910" b="1" dirty="0">
                <a:solidFill>
                  <a:srgbClr val="000000"/>
                </a:solidFill>
                <a:latin typeface="Montserrat Bold"/>
                <a:ea typeface="Montserrat Bold"/>
                <a:cs typeface="Montserrat Bold"/>
                <a:sym typeface="Montserrat Bold"/>
              </a:rPr>
              <a:t> in the Wild</a:t>
            </a:r>
          </a:p>
        </p:txBody>
      </p:sp>
      <p:sp>
        <p:nvSpPr>
          <p:cNvPr id="4" name="TextBox 4"/>
          <p:cNvSpPr txBox="1"/>
          <p:nvPr/>
        </p:nvSpPr>
        <p:spPr>
          <a:xfrm>
            <a:off x="17874944" y="3097224"/>
            <a:ext cx="11135640" cy="869262"/>
          </a:xfrm>
          <a:prstGeom prst="rect">
            <a:avLst/>
          </a:prstGeom>
        </p:spPr>
        <p:txBody>
          <a:bodyPr lIns="0" tIns="0" rIns="0" bIns="0" rtlCol="0" anchor="t">
            <a:spAutoFit/>
          </a:bodyPr>
          <a:lstStyle/>
          <a:p>
            <a:pPr algn="ctr">
              <a:lnSpc>
                <a:spcPts val="7273"/>
              </a:lnSpc>
            </a:pPr>
            <a:r>
              <a:rPr lang="en-US" sz="5195">
                <a:solidFill>
                  <a:srgbClr val="000000"/>
                </a:solidFill>
                <a:latin typeface="Montserrat"/>
                <a:ea typeface="Montserrat"/>
                <a:cs typeface="Montserrat"/>
                <a:sym typeface="Montserrat"/>
              </a:rPr>
              <a:t>Source: VulnCheck KEV (1H-2025) </a:t>
            </a:r>
          </a:p>
        </p:txBody>
      </p:sp>
      <p:grpSp>
        <p:nvGrpSpPr>
          <p:cNvPr id="5" name="Group 5"/>
          <p:cNvGrpSpPr/>
          <p:nvPr/>
        </p:nvGrpSpPr>
        <p:grpSpPr>
          <a:xfrm>
            <a:off x="21746897" y="8203455"/>
            <a:ext cx="4552159" cy="455215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7" name="TextBox 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8" name="Freeform 8"/>
          <p:cNvSpPr/>
          <p:nvPr/>
        </p:nvSpPr>
        <p:spPr>
          <a:xfrm>
            <a:off x="22131460" y="9989415"/>
            <a:ext cx="3783033" cy="980239"/>
          </a:xfrm>
          <a:custGeom>
            <a:avLst/>
            <a:gdLst/>
            <a:ahLst/>
            <a:cxnLst/>
            <a:rect l="l" t="t" r="r" b="b"/>
            <a:pathLst>
              <a:path w="3783033" h="980239">
                <a:moveTo>
                  <a:pt x="0" y="0"/>
                </a:moveTo>
                <a:lnTo>
                  <a:pt x="3783033" y="0"/>
                </a:lnTo>
                <a:lnTo>
                  <a:pt x="3783033" y="980239"/>
                </a:lnTo>
                <a:lnTo>
                  <a:pt x="0" y="980239"/>
                </a:lnTo>
                <a:lnTo>
                  <a:pt x="0" y="0"/>
                </a:lnTo>
                <a:close/>
              </a:path>
            </a:pathLst>
          </a:custGeom>
          <a:blipFill>
            <a:blip r:embed="rId3"/>
            <a:stretch>
              <a:fillRect/>
            </a:stretch>
          </a:blipFill>
        </p:spPr>
        <p:txBody>
          <a:bodyPr/>
          <a:lstStyle/>
          <a:p>
            <a:endParaRPr lang="en-US"/>
          </a:p>
        </p:txBody>
      </p:sp>
      <p:grpSp>
        <p:nvGrpSpPr>
          <p:cNvPr id="9" name="Group 9"/>
          <p:cNvGrpSpPr/>
          <p:nvPr/>
        </p:nvGrpSpPr>
        <p:grpSpPr>
          <a:xfrm>
            <a:off x="21748487" y="5818846"/>
            <a:ext cx="2384609" cy="23846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 name="TextBox 1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2" name="Freeform 12"/>
          <p:cNvSpPr/>
          <p:nvPr/>
        </p:nvSpPr>
        <p:spPr>
          <a:xfrm>
            <a:off x="21871734" y="6865368"/>
            <a:ext cx="2151242" cy="318384"/>
          </a:xfrm>
          <a:custGeom>
            <a:avLst/>
            <a:gdLst/>
            <a:ahLst/>
            <a:cxnLst/>
            <a:rect l="l" t="t" r="r" b="b"/>
            <a:pathLst>
              <a:path w="2151242" h="318384">
                <a:moveTo>
                  <a:pt x="0" y="0"/>
                </a:moveTo>
                <a:lnTo>
                  <a:pt x="2151242" y="0"/>
                </a:lnTo>
                <a:lnTo>
                  <a:pt x="2151242" y="318384"/>
                </a:lnTo>
                <a:lnTo>
                  <a:pt x="0" y="318384"/>
                </a:lnTo>
                <a:lnTo>
                  <a:pt x="0" y="0"/>
                </a:lnTo>
                <a:close/>
              </a:path>
            </a:pathLst>
          </a:custGeom>
          <a:blipFill>
            <a:blip r:embed="rId4"/>
            <a:stretch>
              <a:fillRect/>
            </a:stretch>
          </a:blipFill>
        </p:spPr>
        <p:txBody>
          <a:bodyPr/>
          <a:lstStyle/>
          <a:p>
            <a:endParaRPr lang="en-US"/>
          </a:p>
        </p:txBody>
      </p:sp>
      <p:grpSp>
        <p:nvGrpSpPr>
          <p:cNvPr id="13" name="Group 13"/>
          <p:cNvGrpSpPr/>
          <p:nvPr/>
        </p:nvGrpSpPr>
        <p:grpSpPr>
          <a:xfrm>
            <a:off x="32114910" y="19796318"/>
            <a:ext cx="1371621" cy="1371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98A4"/>
            </a:solidFill>
          </p:spPr>
          <p:txBody>
            <a:bodyPr/>
            <a:lstStyle/>
            <a:p>
              <a:endParaRPr lang="en-US"/>
            </a:p>
          </p:txBody>
        </p:sp>
        <p:sp>
          <p:nvSpPr>
            <p:cNvPr id="15" name="TextBox 1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6" name="Freeform 16"/>
          <p:cNvSpPr/>
          <p:nvPr/>
        </p:nvSpPr>
        <p:spPr>
          <a:xfrm>
            <a:off x="32203033" y="20247260"/>
            <a:ext cx="1195375" cy="469737"/>
          </a:xfrm>
          <a:custGeom>
            <a:avLst/>
            <a:gdLst/>
            <a:ahLst/>
            <a:cxnLst/>
            <a:rect l="l" t="t" r="r" b="b"/>
            <a:pathLst>
              <a:path w="1195375" h="469737">
                <a:moveTo>
                  <a:pt x="0" y="0"/>
                </a:moveTo>
                <a:lnTo>
                  <a:pt x="1195375" y="0"/>
                </a:lnTo>
                <a:lnTo>
                  <a:pt x="1195375" y="469737"/>
                </a:lnTo>
                <a:lnTo>
                  <a:pt x="0" y="469737"/>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31347890" y="18050596"/>
            <a:ext cx="1709432" cy="17094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9" name="TextBox 1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0" name="Freeform 20"/>
          <p:cNvSpPr/>
          <p:nvPr/>
        </p:nvSpPr>
        <p:spPr>
          <a:xfrm>
            <a:off x="31831599" y="18448806"/>
            <a:ext cx="742013" cy="913012"/>
          </a:xfrm>
          <a:custGeom>
            <a:avLst/>
            <a:gdLst/>
            <a:ahLst/>
            <a:cxnLst/>
            <a:rect l="l" t="t" r="r" b="b"/>
            <a:pathLst>
              <a:path w="742013" h="913012">
                <a:moveTo>
                  <a:pt x="0" y="0"/>
                </a:moveTo>
                <a:lnTo>
                  <a:pt x="742014" y="0"/>
                </a:lnTo>
                <a:lnTo>
                  <a:pt x="742014" y="913012"/>
                </a:lnTo>
                <a:lnTo>
                  <a:pt x="0" y="913012"/>
                </a:lnTo>
                <a:lnTo>
                  <a:pt x="0" y="0"/>
                </a:lnTo>
                <a:close/>
              </a:path>
            </a:pathLst>
          </a:custGeom>
          <a:blipFill>
            <a:blip r:embed="rId6"/>
            <a:stretch>
              <a:fillRect/>
            </a:stretch>
          </a:blipFill>
        </p:spPr>
        <p:txBody>
          <a:bodyPr/>
          <a:lstStyle/>
          <a:p>
            <a:endParaRPr lang="en-US"/>
          </a:p>
        </p:txBody>
      </p:sp>
      <p:grpSp>
        <p:nvGrpSpPr>
          <p:cNvPr id="21" name="Group 21"/>
          <p:cNvGrpSpPr/>
          <p:nvPr/>
        </p:nvGrpSpPr>
        <p:grpSpPr>
          <a:xfrm>
            <a:off x="13576577" y="20540891"/>
            <a:ext cx="984336" cy="9843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2475"/>
            </a:solidFill>
          </p:spPr>
          <p:txBody>
            <a:bodyPr/>
            <a:lstStyle/>
            <a:p>
              <a:endParaRPr lang="en-US"/>
            </a:p>
          </p:txBody>
        </p:sp>
        <p:sp>
          <p:nvSpPr>
            <p:cNvPr id="23" name="TextBox 2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4" name="Freeform 24"/>
          <p:cNvSpPr/>
          <p:nvPr/>
        </p:nvSpPr>
        <p:spPr>
          <a:xfrm>
            <a:off x="13585592" y="20540891"/>
            <a:ext cx="966305" cy="966305"/>
          </a:xfrm>
          <a:custGeom>
            <a:avLst/>
            <a:gdLst/>
            <a:ahLst/>
            <a:cxnLst/>
            <a:rect l="l" t="t" r="r" b="b"/>
            <a:pathLst>
              <a:path w="966305" h="966305">
                <a:moveTo>
                  <a:pt x="0" y="0"/>
                </a:moveTo>
                <a:lnTo>
                  <a:pt x="966305" y="0"/>
                </a:lnTo>
                <a:lnTo>
                  <a:pt x="966305" y="966304"/>
                </a:lnTo>
                <a:lnTo>
                  <a:pt x="0" y="966304"/>
                </a:lnTo>
                <a:lnTo>
                  <a:pt x="0" y="0"/>
                </a:lnTo>
                <a:close/>
              </a:path>
            </a:pathLst>
          </a:custGeom>
          <a:blipFill>
            <a:blip r:embed="rId7"/>
            <a:stretch>
              <a:fillRect/>
            </a:stretch>
          </a:blipFill>
        </p:spPr>
        <p:txBody>
          <a:bodyPr/>
          <a:lstStyle/>
          <a:p>
            <a:endParaRPr lang="en-US"/>
          </a:p>
        </p:txBody>
      </p:sp>
      <p:grpSp>
        <p:nvGrpSpPr>
          <p:cNvPr id="25" name="Group 25"/>
          <p:cNvGrpSpPr/>
          <p:nvPr/>
        </p:nvGrpSpPr>
        <p:grpSpPr>
          <a:xfrm>
            <a:off x="26895890" y="6012829"/>
            <a:ext cx="1705079" cy="1705079"/>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C50"/>
            </a:solidFill>
          </p:spPr>
          <p:txBody>
            <a:bodyPr/>
            <a:lstStyle/>
            <a:p>
              <a:endParaRPr lang="en-US"/>
            </a:p>
          </p:txBody>
        </p:sp>
        <p:sp>
          <p:nvSpPr>
            <p:cNvPr id="27" name="TextBox 2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8" name="Group 28"/>
          <p:cNvGrpSpPr/>
          <p:nvPr/>
        </p:nvGrpSpPr>
        <p:grpSpPr>
          <a:xfrm>
            <a:off x="16434308" y="23186119"/>
            <a:ext cx="1678970" cy="167897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76A2"/>
            </a:solidFill>
          </p:spPr>
          <p:txBody>
            <a:bodyPr/>
            <a:lstStyle/>
            <a:p>
              <a:endParaRPr lang="en-US"/>
            </a:p>
          </p:txBody>
        </p:sp>
        <p:sp>
          <p:nvSpPr>
            <p:cNvPr id="30" name="TextBox 30"/>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31" name="Freeform 31"/>
          <p:cNvSpPr/>
          <p:nvPr/>
        </p:nvSpPr>
        <p:spPr>
          <a:xfrm>
            <a:off x="16474254" y="23753761"/>
            <a:ext cx="1599079" cy="598215"/>
          </a:xfrm>
          <a:custGeom>
            <a:avLst/>
            <a:gdLst/>
            <a:ahLst/>
            <a:cxnLst/>
            <a:rect l="l" t="t" r="r" b="b"/>
            <a:pathLst>
              <a:path w="1599079" h="598215">
                <a:moveTo>
                  <a:pt x="0" y="0"/>
                </a:moveTo>
                <a:lnTo>
                  <a:pt x="1599078" y="0"/>
                </a:lnTo>
                <a:lnTo>
                  <a:pt x="1599078" y="598215"/>
                </a:lnTo>
                <a:lnTo>
                  <a:pt x="0" y="598215"/>
                </a:lnTo>
                <a:lnTo>
                  <a:pt x="0" y="0"/>
                </a:lnTo>
                <a:close/>
              </a:path>
            </a:pathLst>
          </a:custGeom>
          <a:blipFill>
            <a:blip r:embed="rId8"/>
            <a:stretch>
              <a:fillRect l="-21943" t="-44402" b="-38954"/>
            </a:stretch>
          </a:blipFill>
        </p:spPr>
        <p:txBody>
          <a:bodyPr/>
          <a:lstStyle/>
          <a:p>
            <a:endParaRPr lang="en-US"/>
          </a:p>
        </p:txBody>
      </p:sp>
      <p:grpSp>
        <p:nvGrpSpPr>
          <p:cNvPr id="32" name="Group 32"/>
          <p:cNvGrpSpPr/>
          <p:nvPr/>
        </p:nvGrpSpPr>
        <p:grpSpPr>
          <a:xfrm>
            <a:off x="13525525" y="9911461"/>
            <a:ext cx="975204" cy="97520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4" name="TextBox 34"/>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35" name="Group 35"/>
          <p:cNvGrpSpPr/>
          <p:nvPr/>
        </p:nvGrpSpPr>
        <p:grpSpPr>
          <a:xfrm>
            <a:off x="23812723" y="24841263"/>
            <a:ext cx="1950181" cy="195018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37" name="TextBox 3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38" name="Freeform 38"/>
          <p:cNvSpPr/>
          <p:nvPr/>
        </p:nvSpPr>
        <p:spPr>
          <a:xfrm>
            <a:off x="23917328" y="25460905"/>
            <a:ext cx="1740970" cy="710896"/>
          </a:xfrm>
          <a:custGeom>
            <a:avLst/>
            <a:gdLst/>
            <a:ahLst/>
            <a:cxnLst/>
            <a:rect l="l" t="t" r="r" b="b"/>
            <a:pathLst>
              <a:path w="1740970" h="710896">
                <a:moveTo>
                  <a:pt x="0" y="0"/>
                </a:moveTo>
                <a:lnTo>
                  <a:pt x="1740970" y="0"/>
                </a:lnTo>
                <a:lnTo>
                  <a:pt x="1740970" y="710896"/>
                </a:lnTo>
                <a:lnTo>
                  <a:pt x="0" y="710896"/>
                </a:lnTo>
                <a:lnTo>
                  <a:pt x="0" y="0"/>
                </a:lnTo>
                <a:close/>
              </a:path>
            </a:pathLst>
          </a:custGeom>
          <a:blipFill>
            <a:blip r:embed="rId9"/>
            <a:stretch>
              <a:fillRect/>
            </a:stretch>
          </a:blipFill>
        </p:spPr>
        <p:txBody>
          <a:bodyPr/>
          <a:lstStyle/>
          <a:p>
            <a:endParaRPr lang="en-US"/>
          </a:p>
        </p:txBody>
      </p:sp>
      <p:grpSp>
        <p:nvGrpSpPr>
          <p:cNvPr id="39" name="Group 39"/>
          <p:cNvGrpSpPr/>
          <p:nvPr/>
        </p:nvGrpSpPr>
        <p:grpSpPr>
          <a:xfrm>
            <a:off x="33289309" y="19097735"/>
            <a:ext cx="964713" cy="964713"/>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41" name="TextBox 4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42" name="Group 42"/>
          <p:cNvGrpSpPr/>
          <p:nvPr/>
        </p:nvGrpSpPr>
        <p:grpSpPr>
          <a:xfrm>
            <a:off x="14613492" y="8331582"/>
            <a:ext cx="3061256" cy="3061256"/>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01BEB"/>
            </a:solidFill>
          </p:spPr>
          <p:txBody>
            <a:bodyPr/>
            <a:lstStyle/>
            <a:p>
              <a:endParaRPr lang="en-US"/>
            </a:p>
          </p:txBody>
        </p:sp>
        <p:sp>
          <p:nvSpPr>
            <p:cNvPr id="44" name="TextBox 44"/>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45" name="Freeform 45"/>
          <p:cNvSpPr/>
          <p:nvPr/>
        </p:nvSpPr>
        <p:spPr>
          <a:xfrm>
            <a:off x="14500729" y="8807452"/>
            <a:ext cx="3286781" cy="2109516"/>
          </a:xfrm>
          <a:custGeom>
            <a:avLst/>
            <a:gdLst/>
            <a:ahLst/>
            <a:cxnLst/>
            <a:rect l="l" t="t" r="r" b="b"/>
            <a:pathLst>
              <a:path w="3286781" h="2109516">
                <a:moveTo>
                  <a:pt x="0" y="0"/>
                </a:moveTo>
                <a:lnTo>
                  <a:pt x="3286782" y="0"/>
                </a:lnTo>
                <a:lnTo>
                  <a:pt x="3286782" y="2109516"/>
                </a:lnTo>
                <a:lnTo>
                  <a:pt x="0" y="2109516"/>
                </a:lnTo>
                <a:lnTo>
                  <a:pt x="0" y="0"/>
                </a:lnTo>
                <a:close/>
              </a:path>
            </a:pathLst>
          </a:custGeom>
          <a:blipFill>
            <a:blip r:embed="rId10"/>
            <a:stretch>
              <a:fillRect/>
            </a:stretch>
          </a:blipFill>
        </p:spPr>
        <p:txBody>
          <a:bodyPr/>
          <a:lstStyle/>
          <a:p>
            <a:endParaRPr lang="en-US"/>
          </a:p>
        </p:txBody>
      </p:sp>
      <p:sp>
        <p:nvSpPr>
          <p:cNvPr id="46" name="Freeform 46"/>
          <p:cNvSpPr/>
          <p:nvPr/>
        </p:nvSpPr>
        <p:spPr>
          <a:xfrm>
            <a:off x="13576577" y="10210657"/>
            <a:ext cx="873101" cy="329202"/>
          </a:xfrm>
          <a:custGeom>
            <a:avLst/>
            <a:gdLst/>
            <a:ahLst/>
            <a:cxnLst/>
            <a:rect l="l" t="t" r="r" b="b"/>
            <a:pathLst>
              <a:path w="873101" h="329202">
                <a:moveTo>
                  <a:pt x="0" y="0"/>
                </a:moveTo>
                <a:lnTo>
                  <a:pt x="873101" y="0"/>
                </a:lnTo>
                <a:lnTo>
                  <a:pt x="873101" y="329202"/>
                </a:lnTo>
                <a:lnTo>
                  <a:pt x="0" y="329202"/>
                </a:lnTo>
                <a:lnTo>
                  <a:pt x="0" y="0"/>
                </a:lnTo>
                <a:close/>
              </a:path>
            </a:pathLst>
          </a:custGeom>
          <a:blipFill>
            <a:blip r:embed="rId11"/>
            <a:stretch>
              <a:fillRect/>
            </a:stretch>
          </a:blipFill>
        </p:spPr>
        <p:txBody>
          <a:bodyPr/>
          <a:lstStyle/>
          <a:p>
            <a:endParaRPr lang="en-US"/>
          </a:p>
        </p:txBody>
      </p:sp>
      <p:sp>
        <p:nvSpPr>
          <p:cNvPr id="47" name="TextBox 47"/>
          <p:cNvSpPr txBox="1"/>
          <p:nvPr/>
        </p:nvSpPr>
        <p:spPr>
          <a:xfrm>
            <a:off x="33405127" y="19454693"/>
            <a:ext cx="733077" cy="222222"/>
          </a:xfrm>
          <a:prstGeom prst="rect">
            <a:avLst/>
          </a:prstGeom>
        </p:spPr>
        <p:txBody>
          <a:bodyPr lIns="0" tIns="0" rIns="0" bIns="0" rtlCol="0" anchor="t">
            <a:spAutoFit/>
          </a:bodyPr>
          <a:lstStyle/>
          <a:p>
            <a:pPr algn="ctr">
              <a:lnSpc>
                <a:spcPts val="1869"/>
              </a:lnSpc>
            </a:pPr>
            <a:r>
              <a:rPr lang="en-US" sz="1335" b="1">
                <a:solidFill>
                  <a:srgbClr val="FFFFFF"/>
                </a:solidFill>
                <a:latin typeface="Montserrat Bold"/>
                <a:ea typeface="Montserrat Bold"/>
                <a:cs typeface="Montserrat Bold"/>
                <a:sym typeface="Montserrat Bold"/>
              </a:rPr>
              <a:t>WPscan</a:t>
            </a:r>
          </a:p>
        </p:txBody>
      </p:sp>
      <p:grpSp>
        <p:nvGrpSpPr>
          <p:cNvPr id="48" name="Group 48"/>
          <p:cNvGrpSpPr/>
          <p:nvPr/>
        </p:nvGrpSpPr>
        <p:grpSpPr>
          <a:xfrm>
            <a:off x="14227140" y="10919451"/>
            <a:ext cx="9621439" cy="9621439"/>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10C"/>
            </a:solidFill>
          </p:spPr>
          <p:txBody>
            <a:bodyPr/>
            <a:lstStyle/>
            <a:p>
              <a:endParaRPr lang="en-US"/>
            </a:p>
          </p:txBody>
        </p:sp>
        <p:sp>
          <p:nvSpPr>
            <p:cNvPr id="50" name="TextBox 50"/>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51" name="Freeform 51"/>
          <p:cNvSpPr/>
          <p:nvPr/>
        </p:nvSpPr>
        <p:spPr>
          <a:xfrm>
            <a:off x="14639244" y="14524743"/>
            <a:ext cx="8782546" cy="2325886"/>
          </a:xfrm>
          <a:custGeom>
            <a:avLst/>
            <a:gdLst/>
            <a:ahLst/>
            <a:cxnLst/>
            <a:rect l="l" t="t" r="r" b="b"/>
            <a:pathLst>
              <a:path w="8782546" h="2325886">
                <a:moveTo>
                  <a:pt x="0" y="0"/>
                </a:moveTo>
                <a:lnTo>
                  <a:pt x="8782546" y="0"/>
                </a:lnTo>
                <a:lnTo>
                  <a:pt x="8782546" y="2325886"/>
                </a:lnTo>
                <a:lnTo>
                  <a:pt x="0" y="2325886"/>
                </a:lnTo>
                <a:lnTo>
                  <a:pt x="0" y="0"/>
                </a:lnTo>
                <a:close/>
              </a:path>
            </a:pathLst>
          </a:custGeom>
          <a:blipFill>
            <a:blip r:embed="rId12"/>
            <a:stretch>
              <a:fillRect/>
            </a:stretch>
          </a:blipFill>
        </p:spPr>
        <p:txBody>
          <a:bodyPr/>
          <a:lstStyle/>
          <a:p>
            <a:endParaRPr lang="en-US"/>
          </a:p>
        </p:txBody>
      </p:sp>
      <p:sp>
        <p:nvSpPr>
          <p:cNvPr id="52" name="Freeform 52"/>
          <p:cNvSpPr/>
          <p:nvPr/>
        </p:nvSpPr>
        <p:spPr>
          <a:xfrm>
            <a:off x="17833283" y="20499030"/>
            <a:ext cx="4111084" cy="4104897"/>
          </a:xfrm>
          <a:custGeom>
            <a:avLst/>
            <a:gdLst/>
            <a:ahLst/>
            <a:cxnLst/>
            <a:rect l="l" t="t" r="r" b="b"/>
            <a:pathLst>
              <a:path w="4111084" h="4104897">
                <a:moveTo>
                  <a:pt x="0" y="0"/>
                </a:moveTo>
                <a:lnTo>
                  <a:pt x="4111084" y="0"/>
                </a:lnTo>
                <a:lnTo>
                  <a:pt x="4111084" y="4104897"/>
                </a:lnTo>
                <a:lnTo>
                  <a:pt x="0" y="4104897"/>
                </a:lnTo>
                <a:lnTo>
                  <a:pt x="0" y="0"/>
                </a:lnTo>
                <a:close/>
              </a:path>
            </a:pathLst>
          </a:custGeom>
          <a:blipFill>
            <a:blip r:embed="rId13"/>
            <a:stretch>
              <a:fillRect t="-452" r="-300"/>
            </a:stretch>
          </a:blipFill>
        </p:spPr>
        <p:txBody>
          <a:bodyPr/>
          <a:lstStyle/>
          <a:p>
            <a:endParaRPr lang="en-US"/>
          </a:p>
        </p:txBody>
      </p:sp>
      <p:grpSp>
        <p:nvGrpSpPr>
          <p:cNvPr id="53" name="Group 53"/>
          <p:cNvGrpSpPr/>
          <p:nvPr/>
        </p:nvGrpSpPr>
        <p:grpSpPr>
          <a:xfrm>
            <a:off x="17615457" y="6449622"/>
            <a:ext cx="4346563" cy="4346563"/>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191F"/>
            </a:solidFill>
          </p:spPr>
          <p:txBody>
            <a:bodyPr/>
            <a:lstStyle/>
            <a:p>
              <a:endParaRPr lang="en-US"/>
            </a:p>
          </p:txBody>
        </p:sp>
        <p:sp>
          <p:nvSpPr>
            <p:cNvPr id="55" name="TextBox 5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56" name="Freeform 56"/>
          <p:cNvSpPr/>
          <p:nvPr/>
        </p:nvSpPr>
        <p:spPr>
          <a:xfrm>
            <a:off x="17811337" y="8028531"/>
            <a:ext cx="3937150" cy="1206397"/>
          </a:xfrm>
          <a:custGeom>
            <a:avLst/>
            <a:gdLst/>
            <a:ahLst/>
            <a:cxnLst/>
            <a:rect l="l" t="t" r="r" b="b"/>
            <a:pathLst>
              <a:path w="3937150" h="1206397">
                <a:moveTo>
                  <a:pt x="0" y="0"/>
                </a:moveTo>
                <a:lnTo>
                  <a:pt x="3937150" y="0"/>
                </a:lnTo>
                <a:lnTo>
                  <a:pt x="3937150" y="1206397"/>
                </a:lnTo>
                <a:lnTo>
                  <a:pt x="0" y="1206397"/>
                </a:lnTo>
                <a:lnTo>
                  <a:pt x="0" y="0"/>
                </a:lnTo>
                <a:close/>
              </a:path>
            </a:pathLst>
          </a:custGeom>
          <a:blipFill>
            <a:blip r:embed="rId14"/>
            <a:stretch>
              <a:fillRect l="-30858" t="-98243" r="-31557" b="-99913"/>
            </a:stretch>
          </a:blipFill>
        </p:spPr>
        <p:txBody>
          <a:bodyPr/>
          <a:lstStyle/>
          <a:p>
            <a:endParaRPr lang="en-US"/>
          </a:p>
        </p:txBody>
      </p:sp>
      <p:grpSp>
        <p:nvGrpSpPr>
          <p:cNvPr id="57" name="Group 57"/>
          <p:cNvGrpSpPr/>
          <p:nvPr/>
        </p:nvGrpSpPr>
        <p:grpSpPr>
          <a:xfrm>
            <a:off x="21497118" y="23056622"/>
            <a:ext cx="2635977" cy="2635977"/>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AB53"/>
            </a:solidFill>
          </p:spPr>
          <p:txBody>
            <a:bodyPr/>
            <a:lstStyle/>
            <a:p>
              <a:endParaRPr lang="en-US"/>
            </a:p>
          </p:txBody>
        </p:sp>
        <p:sp>
          <p:nvSpPr>
            <p:cNvPr id="59" name="TextBox 5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60" name="Freeform 60"/>
          <p:cNvSpPr/>
          <p:nvPr/>
        </p:nvSpPr>
        <p:spPr>
          <a:xfrm>
            <a:off x="21778143" y="23697891"/>
            <a:ext cx="2073927" cy="1380890"/>
          </a:xfrm>
          <a:custGeom>
            <a:avLst/>
            <a:gdLst/>
            <a:ahLst/>
            <a:cxnLst/>
            <a:rect l="l" t="t" r="r" b="b"/>
            <a:pathLst>
              <a:path w="2073927" h="1380890">
                <a:moveTo>
                  <a:pt x="0" y="0"/>
                </a:moveTo>
                <a:lnTo>
                  <a:pt x="2073927" y="0"/>
                </a:lnTo>
                <a:lnTo>
                  <a:pt x="2073927" y="1380890"/>
                </a:lnTo>
                <a:lnTo>
                  <a:pt x="0" y="1380890"/>
                </a:lnTo>
                <a:lnTo>
                  <a:pt x="0" y="0"/>
                </a:lnTo>
                <a:close/>
              </a:path>
            </a:pathLst>
          </a:custGeom>
          <a:blipFill>
            <a:blip r:embed="rId15"/>
            <a:stretch>
              <a:fillRect/>
            </a:stretch>
          </a:blipFill>
        </p:spPr>
        <p:txBody>
          <a:bodyPr/>
          <a:lstStyle/>
          <a:p>
            <a:endParaRPr lang="en-US"/>
          </a:p>
        </p:txBody>
      </p:sp>
      <p:grpSp>
        <p:nvGrpSpPr>
          <p:cNvPr id="61" name="Group 61"/>
          <p:cNvGrpSpPr/>
          <p:nvPr/>
        </p:nvGrpSpPr>
        <p:grpSpPr>
          <a:xfrm>
            <a:off x="21718648" y="18605711"/>
            <a:ext cx="4580408" cy="4580408"/>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63" name="TextBox 6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64" name="Freeform 64"/>
          <p:cNvSpPr/>
          <p:nvPr/>
        </p:nvSpPr>
        <p:spPr>
          <a:xfrm>
            <a:off x="21902524" y="20523797"/>
            <a:ext cx="4212655" cy="744236"/>
          </a:xfrm>
          <a:custGeom>
            <a:avLst/>
            <a:gdLst/>
            <a:ahLst/>
            <a:cxnLst/>
            <a:rect l="l" t="t" r="r" b="b"/>
            <a:pathLst>
              <a:path w="4212655" h="744236">
                <a:moveTo>
                  <a:pt x="0" y="0"/>
                </a:moveTo>
                <a:lnTo>
                  <a:pt x="4212655" y="0"/>
                </a:lnTo>
                <a:lnTo>
                  <a:pt x="4212655" y="744236"/>
                </a:lnTo>
                <a:lnTo>
                  <a:pt x="0" y="744236"/>
                </a:lnTo>
                <a:lnTo>
                  <a:pt x="0" y="0"/>
                </a:lnTo>
                <a:close/>
              </a:path>
            </a:pathLst>
          </a:custGeom>
          <a:blipFill>
            <a:blip r:embed="rId16"/>
            <a:stretch>
              <a:fillRect/>
            </a:stretch>
          </a:blipFill>
        </p:spPr>
        <p:txBody>
          <a:bodyPr/>
          <a:lstStyle/>
          <a:p>
            <a:endParaRPr lang="en-US"/>
          </a:p>
        </p:txBody>
      </p:sp>
      <p:grpSp>
        <p:nvGrpSpPr>
          <p:cNvPr id="65" name="Group 65"/>
          <p:cNvGrpSpPr/>
          <p:nvPr/>
        </p:nvGrpSpPr>
        <p:grpSpPr>
          <a:xfrm>
            <a:off x="24864439" y="22691082"/>
            <a:ext cx="2395007" cy="2395007"/>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C516D"/>
            </a:solidFill>
          </p:spPr>
          <p:txBody>
            <a:bodyPr/>
            <a:lstStyle/>
            <a:p>
              <a:endParaRPr lang="en-US"/>
            </a:p>
          </p:txBody>
        </p:sp>
        <p:sp>
          <p:nvSpPr>
            <p:cNvPr id="67" name="TextBox 6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68" name="Freeform 68"/>
          <p:cNvSpPr/>
          <p:nvPr/>
        </p:nvSpPr>
        <p:spPr>
          <a:xfrm>
            <a:off x="24752574" y="22507696"/>
            <a:ext cx="2618737" cy="2618737"/>
          </a:xfrm>
          <a:custGeom>
            <a:avLst/>
            <a:gdLst/>
            <a:ahLst/>
            <a:cxnLst/>
            <a:rect l="l" t="t" r="r" b="b"/>
            <a:pathLst>
              <a:path w="2618737" h="2618737">
                <a:moveTo>
                  <a:pt x="0" y="0"/>
                </a:moveTo>
                <a:lnTo>
                  <a:pt x="2618737" y="0"/>
                </a:lnTo>
                <a:lnTo>
                  <a:pt x="2618737" y="2618737"/>
                </a:lnTo>
                <a:lnTo>
                  <a:pt x="0" y="2618737"/>
                </a:lnTo>
                <a:lnTo>
                  <a:pt x="0" y="0"/>
                </a:lnTo>
                <a:close/>
              </a:path>
            </a:pathLst>
          </a:custGeom>
          <a:blipFill>
            <a:blip r:embed="rId17"/>
            <a:stretch>
              <a:fillRect/>
            </a:stretch>
          </a:blipFill>
        </p:spPr>
        <p:txBody>
          <a:bodyPr/>
          <a:lstStyle/>
          <a:p>
            <a:endParaRPr lang="en-US"/>
          </a:p>
        </p:txBody>
      </p:sp>
      <p:grpSp>
        <p:nvGrpSpPr>
          <p:cNvPr id="69" name="Group 69"/>
          <p:cNvGrpSpPr/>
          <p:nvPr/>
        </p:nvGrpSpPr>
        <p:grpSpPr>
          <a:xfrm>
            <a:off x="29586610" y="19386602"/>
            <a:ext cx="2362877" cy="2362877"/>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71" name="TextBox 7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72" name="Freeform 72"/>
          <p:cNvSpPr/>
          <p:nvPr/>
        </p:nvSpPr>
        <p:spPr>
          <a:xfrm>
            <a:off x="28016004" y="18875363"/>
            <a:ext cx="5470527" cy="3127318"/>
          </a:xfrm>
          <a:custGeom>
            <a:avLst/>
            <a:gdLst/>
            <a:ahLst/>
            <a:cxnLst/>
            <a:rect l="l" t="t" r="r" b="b"/>
            <a:pathLst>
              <a:path w="5470527" h="3127318">
                <a:moveTo>
                  <a:pt x="0" y="0"/>
                </a:moveTo>
                <a:lnTo>
                  <a:pt x="5470527" y="0"/>
                </a:lnTo>
                <a:lnTo>
                  <a:pt x="5470527" y="3127318"/>
                </a:lnTo>
                <a:lnTo>
                  <a:pt x="0" y="3127318"/>
                </a:lnTo>
                <a:lnTo>
                  <a:pt x="0" y="0"/>
                </a:lnTo>
                <a:close/>
              </a:path>
            </a:pathLst>
          </a:custGeom>
          <a:blipFill>
            <a:blip r:embed="rId18"/>
            <a:stretch>
              <a:fillRect/>
            </a:stretch>
          </a:blipFill>
        </p:spPr>
        <p:txBody>
          <a:bodyPr/>
          <a:lstStyle/>
          <a:p>
            <a:endParaRPr lang="en-US"/>
          </a:p>
        </p:txBody>
      </p:sp>
      <p:grpSp>
        <p:nvGrpSpPr>
          <p:cNvPr id="73" name="Group 73"/>
          <p:cNvGrpSpPr/>
          <p:nvPr/>
        </p:nvGrpSpPr>
        <p:grpSpPr>
          <a:xfrm>
            <a:off x="15305204" y="23346469"/>
            <a:ext cx="982688" cy="982688"/>
            <a:chOff x="0" y="0"/>
            <a:chExt cx="812800" cy="812800"/>
          </a:xfrm>
        </p:grpSpPr>
        <p:sp>
          <p:nvSpPr>
            <p:cNvPr id="74" name="Freeform 7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1C2C"/>
            </a:solidFill>
          </p:spPr>
          <p:txBody>
            <a:bodyPr/>
            <a:lstStyle/>
            <a:p>
              <a:endParaRPr lang="en-US"/>
            </a:p>
          </p:txBody>
        </p:sp>
        <p:sp>
          <p:nvSpPr>
            <p:cNvPr id="75" name="TextBox 7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76" name="Freeform 76"/>
          <p:cNvSpPr/>
          <p:nvPr/>
        </p:nvSpPr>
        <p:spPr>
          <a:xfrm>
            <a:off x="15369184" y="23741656"/>
            <a:ext cx="854730" cy="192314"/>
          </a:xfrm>
          <a:custGeom>
            <a:avLst/>
            <a:gdLst/>
            <a:ahLst/>
            <a:cxnLst/>
            <a:rect l="l" t="t" r="r" b="b"/>
            <a:pathLst>
              <a:path w="854730" h="192314">
                <a:moveTo>
                  <a:pt x="0" y="0"/>
                </a:moveTo>
                <a:lnTo>
                  <a:pt x="854730" y="0"/>
                </a:lnTo>
                <a:lnTo>
                  <a:pt x="854730" y="192315"/>
                </a:lnTo>
                <a:lnTo>
                  <a:pt x="0" y="192315"/>
                </a:lnTo>
                <a:lnTo>
                  <a:pt x="0" y="0"/>
                </a:lnTo>
                <a:close/>
              </a:path>
            </a:pathLst>
          </a:custGeom>
          <a:blipFill>
            <a:blip r:embed="rId19"/>
            <a:stretch>
              <a:fillRect/>
            </a:stretch>
          </a:blipFill>
        </p:spPr>
        <p:txBody>
          <a:bodyPr/>
          <a:lstStyle/>
          <a:p>
            <a:endParaRPr lang="en-US"/>
          </a:p>
        </p:txBody>
      </p:sp>
      <p:grpSp>
        <p:nvGrpSpPr>
          <p:cNvPr id="77" name="Group 77"/>
          <p:cNvGrpSpPr/>
          <p:nvPr/>
        </p:nvGrpSpPr>
        <p:grpSpPr>
          <a:xfrm>
            <a:off x="20310038" y="4918163"/>
            <a:ext cx="1677747" cy="1677747"/>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2B2E"/>
            </a:solidFill>
          </p:spPr>
          <p:txBody>
            <a:bodyPr/>
            <a:lstStyle/>
            <a:p>
              <a:endParaRPr lang="en-US"/>
            </a:p>
          </p:txBody>
        </p:sp>
        <p:sp>
          <p:nvSpPr>
            <p:cNvPr id="79" name="TextBox 7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80" name="Freeform 80"/>
          <p:cNvSpPr/>
          <p:nvPr/>
        </p:nvSpPr>
        <p:spPr>
          <a:xfrm>
            <a:off x="20317265" y="4878382"/>
            <a:ext cx="1663293" cy="1663293"/>
          </a:xfrm>
          <a:custGeom>
            <a:avLst/>
            <a:gdLst/>
            <a:ahLst/>
            <a:cxnLst/>
            <a:rect l="l" t="t" r="r" b="b"/>
            <a:pathLst>
              <a:path w="1663293" h="1663293">
                <a:moveTo>
                  <a:pt x="0" y="0"/>
                </a:moveTo>
                <a:lnTo>
                  <a:pt x="1663294" y="0"/>
                </a:lnTo>
                <a:lnTo>
                  <a:pt x="1663294" y="1663293"/>
                </a:lnTo>
                <a:lnTo>
                  <a:pt x="0" y="1663293"/>
                </a:lnTo>
                <a:lnTo>
                  <a:pt x="0" y="0"/>
                </a:lnTo>
                <a:close/>
              </a:path>
            </a:pathLst>
          </a:custGeom>
          <a:blipFill>
            <a:blip r:embed="rId20"/>
            <a:stretch>
              <a:fillRect/>
            </a:stretch>
          </a:blipFill>
        </p:spPr>
        <p:txBody>
          <a:bodyPr/>
          <a:lstStyle/>
          <a:p>
            <a:endParaRPr lang="en-US"/>
          </a:p>
        </p:txBody>
      </p:sp>
      <p:grpSp>
        <p:nvGrpSpPr>
          <p:cNvPr id="81" name="Group 81"/>
          <p:cNvGrpSpPr/>
          <p:nvPr/>
        </p:nvGrpSpPr>
        <p:grpSpPr>
          <a:xfrm>
            <a:off x="29714410" y="9842493"/>
            <a:ext cx="2163865" cy="2163865"/>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D4C50"/>
            </a:solidFill>
          </p:spPr>
          <p:txBody>
            <a:bodyPr/>
            <a:lstStyle/>
            <a:p>
              <a:endParaRPr lang="en-US"/>
            </a:p>
          </p:txBody>
        </p:sp>
        <p:sp>
          <p:nvSpPr>
            <p:cNvPr id="83" name="TextBox 8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84" name="Freeform 84"/>
          <p:cNvSpPr/>
          <p:nvPr/>
        </p:nvSpPr>
        <p:spPr>
          <a:xfrm>
            <a:off x="29350548" y="10284132"/>
            <a:ext cx="2753788" cy="1437417"/>
          </a:xfrm>
          <a:custGeom>
            <a:avLst/>
            <a:gdLst/>
            <a:ahLst/>
            <a:cxnLst/>
            <a:rect l="l" t="t" r="r" b="b"/>
            <a:pathLst>
              <a:path w="2753788" h="1437417">
                <a:moveTo>
                  <a:pt x="0" y="0"/>
                </a:moveTo>
                <a:lnTo>
                  <a:pt x="2753788" y="0"/>
                </a:lnTo>
                <a:lnTo>
                  <a:pt x="2753788" y="1437417"/>
                </a:lnTo>
                <a:lnTo>
                  <a:pt x="0" y="1437417"/>
                </a:lnTo>
                <a:lnTo>
                  <a:pt x="0" y="0"/>
                </a:lnTo>
                <a:close/>
              </a:path>
            </a:pathLst>
          </a:custGeom>
          <a:blipFill>
            <a:blip r:embed="rId21"/>
            <a:stretch>
              <a:fillRect/>
            </a:stretch>
          </a:blipFill>
        </p:spPr>
        <p:txBody>
          <a:bodyPr/>
          <a:lstStyle/>
          <a:p>
            <a:endParaRPr lang="en-US"/>
          </a:p>
        </p:txBody>
      </p:sp>
      <p:grpSp>
        <p:nvGrpSpPr>
          <p:cNvPr id="85" name="Group 85"/>
          <p:cNvGrpSpPr/>
          <p:nvPr/>
        </p:nvGrpSpPr>
        <p:grpSpPr>
          <a:xfrm>
            <a:off x="32202606" y="16668219"/>
            <a:ext cx="1382377" cy="1382377"/>
            <a:chOff x="0" y="0"/>
            <a:chExt cx="812800" cy="812800"/>
          </a:xfrm>
        </p:grpSpPr>
        <p:sp>
          <p:nvSpPr>
            <p:cNvPr id="86" name="Freeform 8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243A"/>
            </a:solidFill>
          </p:spPr>
          <p:txBody>
            <a:bodyPr/>
            <a:lstStyle/>
            <a:p>
              <a:endParaRPr lang="en-US"/>
            </a:p>
          </p:txBody>
        </p:sp>
        <p:sp>
          <p:nvSpPr>
            <p:cNvPr id="87" name="TextBox 8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88" name="Freeform 88"/>
          <p:cNvSpPr/>
          <p:nvPr/>
        </p:nvSpPr>
        <p:spPr>
          <a:xfrm>
            <a:off x="32215057" y="16680670"/>
            <a:ext cx="1357475" cy="1357475"/>
          </a:xfrm>
          <a:custGeom>
            <a:avLst/>
            <a:gdLst/>
            <a:ahLst/>
            <a:cxnLst/>
            <a:rect l="l" t="t" r="r" b="b"/>
            <a:pathLst>
              <a:path w="1357475" h="1357475">
                <a:moveTo>
                  <a:pt x="0" y="0"/>
                </a:moveTo>
                <a:lnTo>
                  <a:pt x="1357475" y="0"/>
                </a:lnTo>
                <a:lnTo>
                  <a:pt x="1357475" y="1357475"/>
                </a:lnTo>
                <a:lnTo>
                  <a:pt x="0" y="1357475"/>
                </a:lnTo>
                <a:lnTo>
                  <a:pt x="0" y="0"/>
                </a:lnTo>
                <a:close/>
              </a:path>
            </a:pathLst>
          </a:custGeom>
          <a:blipFill>
            <a:blip r:embed="rId22"/>
            <a:stretch>
              <a:fillRect/>
            </a:stretch>
          </a:blipFill>
        </p:spPr>
        <p:txBody>
          <a:bodyPr/>
          <a:lstStyle/>
          <a:p>
            <a:endParaRPr lang="en-US"/>
          </a:p>
        </p:txBody>
      </p:sp>
      <p:grpSp>
        <p:nvGrpSpPr>
          <p:cNvPr id="89" name="Group 89"/>
          <p:cNvGrpSpPr/>
          <p:nvPr/>
        </p:nvGrpSpPr>
        <p:grpSpPr>
          <a:xfrm>
            <a:off x="22940791" y="4756673"/>
            <a:ext cx="976537" cy="976537"/>
            <a:chOff x="0" y="0"/>
            <a:chExt cx="812800" cy="812800"/>
          </a:xfrm>
        </p:grpSpPr>
        <p:sp>
          <p:nvSpPr>
            <p:cNvPr id="90" name="Freeform 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311F"/>
            </a:solidFill>
          </p:spPr>
          <p:txBody>
            <a:bodyPr/>
            <a:lstStyle/>
            <a:p>
              <a:endParaRPr lang="en-US"/>
            </a:p>
          </p:txBody>
        </p:sp>
        <p:sp>
          <p:nvSpPr>
            <p:cNvPr id="91" name="TextBox 9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92" name="Freeform 92"/>
          <p:cNvSpPr/>
          <p:nvPr/>
        </p:nvSpPr>
        <p:spPr>
          <a:xfrm>
            <a:off x="23008202" y="5053503"/>
            <a:ext cx="841715" cy="382878"/>
          </a:xfrm>
          <a:custGeom>
            <a:avLst/>
            <a:gdLst/>
            <a:ahLst/>
            <a:cxnLst/>
            <a:rect l="l" t="t" r="r" b="b"/>
            <a:pathLst>
              <a:path w="841715" h="382878">
                <a:moveTo>
                  <a:pt x="0" y="0"/>
                </a:moveTo>
                <a:lnTo>
                  <a:pt x="841715" y="0"/>
                </a:lnTo>
                <a:lnTo>
                  <a:pt x="841715" y="382878"/>
                </a:lnTo>
                <a:lnTo>
                  <a:pt x="0" y="382878"/>
                </a:lnTo>
                <a:lnTo>
                  <a:pt x="0" y="0"/>
                </a:lnTo>
                <a:close/>
              </a:path>
            </a:pathLst>
          </a:custGeom>
          <a:blipFill>
            <a:blip r:embed="rId23"/>
            <a:stretch>
              <a:fillRect/>
            </a:stretch>
          </a:blipFill>
        </p:spPr>
        <p:txBody>
          <a:bodyPr/>
          <a:lstStyle/>
          <a:p>
            <a:endParaRPr lang="en-US"/>
          </a:p>
        </p:txBody>
      </p:sp>
      <p:grpSp>
        <p:nvGrpSpPr>
          <p:cNvPr id="93" name="Group 93"/>
          <p:cNvGrpSpPr/>
          <p:nvPr/>
        </p:nvGrpSpPr>
        <p:grpSpPr>
          <a:xfrm>
            <a:off x="27371311" y="23388634"/>
            <a:ext cx="1697455" cy="1697455"/>
            <a:chOff x="0" y="0"/>
            <a:chExt cx="812800" cy="812800"/>
          </a:xfrm>
        </p:grpSpPr>
        <p:sp>
          <p:nvSpPr>
            <p:cNvPr id="94" name="Freeform 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CEB3"/>
            </a:solidFill>
          </p:spPr>
          <p:txBody>
            <a:bodyPr/>
            <a:lstStyle/>
            <a:p>
              <a:endParaRPr lang="en-US"/>
            </a:p>
          </p:txBody>
        </p:sp>
        <p:sp>
          <p:nvSpPr>
            <p:cNvPr id="95" name="TextBox 9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96" name="Freeform 96"/>
          <p:cNvSpPr/>
          <p:nvPr/>
        </p:nvSpPr>
        <p:spPr>
          <a:xfrm>
            <a:off x="27541005" y="23558328"/>
            <a:ext cx="1358068" cy="1358068"/>
          </a:xfrm>
          <a:custGeom>
            <a:avLst/>
            <a:gdLst/>
            <a:ahLst/>
            <a:cxnLst/>
            <a:rect l="l" t="t" r="r" b="b"/>
            <a:pathLst>
              <a:path w="1358068" h="1358068">
                <a:moveTo>
                  <a:pt x="0" y="0"/>
                </a:moveTo>
                <a:lnTo>
                  <a:pt x="1358068" y="0"/>
                </a:lnTo>
                <a:lnTo>
                  <a:pt x="1358068" y="1358068"/>
                </a:lnTo>
                <a:lnTo>
                  <a:pt x="0" y="1358068"/>
                </a:lnTo>
                <a:lnTo>
                  <a:pt x="0" y="0"/>
                </a:lnTo>
                <a:close/>
              </a:path>
            </a:pathLst>
          </a:custGeom>
          <a:blipFill>
            <a:blip r:embed="rId24"/>
            <a:stretch>
              <a:fillRect/>
            </a:stretch>
          </a:blipFill>
        </p:spPr>
        <p:txBody>
          <a:bodyPr/>
          <a:lstStyle/>
          <a:p>
            <a:endParaRPr lang="en-US"/>
          </a:p>
        </p:txBody>
      </p:sp>
      <p:grpSp>
        <p:nvGrpSpPr>
          <p:cNvPr id="97" name="Group 97"/>
          <p:cNvGrpSpPr/>
          <p:nvPr/>
        </p:nvGrpSpPr>
        <p:grpSpPr>
          <a:xfrm>
            <a:off x="23961200" y="4866661"/>
            <a:ext cx="1945098" cy="1945098"/>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2121"/>
            </a:solidFill>
          </p:spPr>
          <p:txBody>
            <a:bodyPr/>
            <a:lstStyle/>
            <a:p>
              <a:endParaRPr lang="en-US"/>
            </a:p>
          </p:txBody>
        </p:sp>
        <p:sp>
          <p:nvSpPr>
            <p:cNvPr id="99" name="TextBox 9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00" name="Freeform 100"/>
          <p:cNvSpPr/>
          <p:nvPr/>
        </p:nvSpPr>
        <p:spPr>
          <a:xfrm>
            <a:off x="24043659" y="5610158"/>
            <a:ext cx="1780180" cy="458105"/>
          </a:xfrm>
          <a:custGeom>
            <a:avLst/>
            <a:gdLst/>
            <a:ahLst/>
            <a:cxnLst/>
            <a:rect l="l" t="t" r="r" b="b"/>
            <a:pathLst>
              <a:path w="1780180" h="458105">
                <a:moveTo>
                  <a:pt x="0" y="0"/>
                </a:moveTo>
                <a:lnTo>
                  <a:pt x="1780180" y="0"/>
                </a:lnTo>
                <a:lnTo>
                  <a:pt x="1780180" y="458105"/>
                </a:lnTo>
                <a:lnTo>
                  <a:pt x="0" y="458105"/>
                </a:lnTo>
                <a:lnTo>
                  <a:pt x="0" y="0"/>
                </a:lnTo>
                <a:close/>
              </a:path>
            </a:pathLst>
          </a:custGeom>
          <a:blipFill>
            <a:blip r:embed="rId25"/>
            <a:stretch>
              <a:fillRect/>
            </a:stretch>
          </a:blipFill>
        </p:spPr>
        <p:txBody>
          <a:bodyPr/>
          <a:lstStyle/>
          <a:p>
            <a:endParaRPr lang="en-US"/>
          </a:p>
        </p:txBody>
      </p:sp>
      <p:grpSp>
        <p:nvGrpSpPr>
          <p:cNvPr id="101" name="Group 101"/>
          <p:cNvGrpSpPr/>
          <p:nvPr/>
        </p:nvGrpSpPr>
        <p:grpSpPr>
          <a:xfrm>
            <a:off x="17306933" y="6151677"/>
            <a:ext cx="961156" cy="961156"/>
            <a:chOff x="0" y="0"/>
            <a:chExt cx="812800" cy="812800"/>
          </a:xfrm>
        </p:grpSpPr>
        <p:sp>
          <p:nvSpPr>
            <p:cNvPr id="102" name="Freeform 10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3" name="TextBox 10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04" name="Group 104"/>
          <p:cNvGrpSpPr/>
          <p:nvPr/>
        </p:nvGrpSpPr>
        <p:grpSpPr>
          <a:xfrm>
            <a:off x="28493089" y="5528041"/>
            <a:ext cx="969577" cy="969577"/>
            <a:chOff x="0" y="0"/>
            <a:chExt cx="812800" cy="812800"/>
          </a:xfrm>
        </p:grpSpPr>
        <p:sp>
          <p:nvSpPr>
            <p:cNvPr id="105" name="Freeform 10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06" name="TextBox 106"/>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07" name="Group 107"/>
          <p:cNvGrpSpPr/>
          <p:nvPr/>
        </p:nvGrpSpPr>
        <p:grpSpPr>
          <a:xfrm>
            <a:off x="18827254" y="24661851"/>
            <a:ext cx="976484" cy="976484"/>
            <a:chOff x="0" y="0"/>
            <a:chExt cx="812800" cy="812800"/>
          </a:xfrm>
        </p:grpSpPr>
        <p:sp>
          <p:nvSpPr>
            <p:cNvPr id="108" name="Freeform 10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667AB"/>
            </a:solidFill>
          </p:spPr>
          <p:txBody>
            <a:bodyPr/>
            <a:lstStyle/>
            <a:p>
              <a:endParaRPr lang="en-US"/>
            </a:p>
          </p:txBody>
        </p:sp>
        <p:sp>
          <p:nvSpPr>
            <p:cNvPr id="109" name="TextBox 10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10" name="Freeform 110"/>
          <p:cNvSpPr/>
          <p:nvPr/>
        </p:nvSpPr>
        <p:spPr>
          <a:xfrm>
            <a:off x="18844600" y="25056032"/>
            <a:ext cx="941791" cy="188123"/>
          </a:xfrm>
          <a:custGeom>
            <a:avLst/>
            <a:gdLst/>
            <a:ahLst/>
            <a:cxnLst/>
            <a:rect l="l" t="t" r="r" b="b"/>
            <a:pathLst>
              <a:path w="941791" h="188123">
                <a:moveTo>
                  <a:pt x="0" y="0"/>
                </a:moveTo>
                <a:lnTo>
                  <a:pt x="941792" y="0"/>
                </a:lnTo>
                <a:lnTo>
                  <a:pt x="941792" y="188123"/>
                </a:lnTo>
                <a:lnTo>
                  <a:pt x="0" y="18812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grpSp>
        <p:nvGrpSpPr>
          <p:cNvPr id="111" name="Group 111"/>
          <p:cNvGrpSpPr/>
          <p:nvPr/>
        </p:nvGrpSpPr>
        <p:grpSpPr>
          <a:xfrm>
            <a:off x="31371994" y="11602628"/>
            <a:ext cx="1716073" cy="1716073"/>
            <a:chOff x="0" y="0"/>
            <a:chExt cx="812800" cy="812800"/>
          </a:xfrm>
        </p:grpSpPr>
        <p:sp>
          <p:nvSpPr>
            <p:cNvPr id="112" name="Freeform 1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85C1"/>
            </a:solidFill>
          </p:spPr>
          <p:txBody>
            <a:bodyPr/>
            <a:lstStyle/>
            <a:p>
              <a:endParaRPr lang="en-US"/>
            </a:p>
          </p:txBody>
        </p:sp>
        <p:sp>
          <p:nvSpPr>
            <p:cNvPr id="113" name="TextBox 11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14" name="Freeform 114"/>
          <p:cNvSpPr/>
          <p:nvPr/>
        </p:nvSpPr>
        <p:spPr>
          <a:xfrm>
            <a:off x="31525950" y="12209809"/>
            <a:ext cx="1408161" cy="501710"/>
          </a:xfrm>
          <a:custGeom>
            <a:avLst/>
            <a:gdLst/>
            <a:ahLst/>
            <a:cxnLst/>
            <a:rect l="l" t="t" r="r" b="b"/>
            <a:pathLst>
              <a:path w="1408161" h="501710">
                <a:moveTo>
                  <a:pt x="0" y="0"/>
                </a:moveTo>
                <a:lnTo>
                  <a:pt x="1408162" y="0"/>
                </a:lnTo>
                <a:lnTo>
                  <a:pt x="1408162" y="501711"/>
                </a:lnTo>
                <a:lnTo>
                  <a:pt x="0" y="501711"/>
                </a:lnTo>
                <a:lnTo>
                  <a:pt x="0" y="0"/>
                </a:lnTo>
                <a:close/>
              </a:path>
            </a:pathLst>
          </a:custGeom>
          <a:blipFill>
            <a:blip r:embed="rId28"/>
            <a:stretch>
              <a:fillRect/>
            </a:stretch>
          </a:blipFill>
        </p:spPr>
        <p:txBody>
          <a:bodyPr/>
          <a:lstStyle/>
          <a:p>
            <a:endParaRPr lang="en-US"/>
          </a:p>
        </p:txBody>
      </p:sp>
      <p:grpSp>
        <p:nvGrpSpPr>
          <p:cNvPr id="115" name="Group 115"/>
          <p:cNvGrpSpPr/>
          <p:nvPr/>
        </p:nvGrpSpPr>
        <p:grpSpPr>
          <a:xfrm>
            <a:off x="14630446" y="20016844"/>
            <a:ext cx="3240162" cy="3240162"/>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17" name="TextBox 11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18" name="Freeform 118"/>
          <p:cNvSpPr/>
          <p:nvPr/>
        </p:nvSpPr>
        <p:spPr>
          <a:xfrm>
            <a:off x="14387776" y="20412103"/>
            <a:ext cx="3725502" cy="2449645"/>
          </a:xfrm>
          <a:custGeom>
            <a:avLst/>
            <a:gdLst/>
            <a:ahLst/>
            <a:cxnLst/>
            <a:rect l="l" t="t" r="r" b="b"/>
            <a:pathLst>
              <a:path w="3725502" h="2449645">
                <a:moveTo>
                  <a:pt x="0" y="0"/>
                </a:moveTo>
                <a:lnTo>
                  <a:pt x="3725502" y="0"/>
                </a:lnTo>
                <a:lnTo>
                  <a:pt x="3725502" y="2449645"/>
                </a:lnTo>
                <a:lnTo>
                  <a:pt x="0" y="2449645"/>
                </a:lnTo>
                <a:lnTo>
                  <a:pt x="0" y="0"/>
                </a:lnTo>
                <a:close/>
              </a:path>
            </a:pathLst>
          </a:custGeom>
          <a:blipFill>
            <a:blip r:embed="rId29"/>
            <a:stretch>
              <a:fillRect/>
            </a:stretch>
          </a:blipFill>
        </p:spPr>
        <p:txBody>
          <a:bodyPr/>
          <a:lstStyle/>
          <a:p>
            <a:endParaRPr lang="en-US"/>
          </a:p>
        </p:txBody>
      </p:sp>
      <p:grpSp>
        <p:nvGrpSpPr>
          <p:cNvPr id="119" name="Group 119"/>
          <p:cNvGrpSpPr/>
          <p:nvPr/>
        </p:nvGrpSpPr>
        <p:grpSpPr>
          <a:xfrm>
            <a:off x="17701609" y="24685678"/>
            <a:ext cx="982688" cy="982688"/>
            <a:chOff x="0" y="0"/>
            <a:chExt cx="812800" cy="812800"/>
          </a:xfrm>
        </p:grpSpPr>
        <p:sp>
          <p:nvSpPr>
            <p:cNvPr id="120" name="Freeform 1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298E"/>
            </a:solidFill>
          </p:spPr>
          <p:txBody>
            <a:bodyPr/>
            <a:lstStyle/>
            <a:p>
              <a:endParaRPr lang="en-US"/>
            </a:p>
          </p:txBody>
        </p:sp>
        <p:sp>
          <p:nvSpPr>
            <p:cNvPr id="121" name="TextBox 12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22" name="Freeform 122"/>
          <p:cNvSpPr/>
          <p:nvPr/>
        </p:nvSpPr>
        <p:spPr>
          <a:xfrm>
            <a:off x="17787511" y="24927795"/>
            <a:ext cx="821243" cy="397276"/>
          </a:xfrm>
          <a:custGeom>
            <a:avLst/>
            <a:gdLst/>
            <a:ahLst/>
            <a:cxnLst/>
            <a:rect l="l" t="t" r="r" b="b"/>
            <a:pathLst>
              <a:path w="821243" h="397276">
                <a:moveTo>
                  <a:pt x="0" y="0"/>
                </a:moveTo>
                <a:lnTo>
                  <a:pt x="821243" y="0"/>
                </a:lnTo>
                <a:lnTo>
                  <a:pt x="821243" y="397276"/>
                </a:lnTo>
                <a:lnTo>
                  <a:pt x="0" y="397276"/>
                </a:lnTo>
                <a:lnTo>
                  <a:pt x="0" y="0"/>
                </a:lnTo>
                <a:close/>
              </a:path>
            </a:pathLst>
          </a:custGeom>
          <a:blipFill>
            <a:blip r:embed="rId30"/>
            <a:stretch>
              <a:fillRect/>
            </a:stretch>
          </a:blipFill>
        </p:spPr>
        <p:txBody>
          <a:bodyPr/>
          <a:lstStyle/>
          <a:p>
            <a:endParaRPr lang="en-US"/>
          </a:p>
        </p:txBody>
      </p:sp>
      <p:grpSp>
        <p:nvGrpSpPr>
          <p:cNvPr id="123" name="Group 123"/>
          <p:cNvGrpSpPr/>
          <p:nvPr/>
        </p:nvGrpSpPr>
        <p:grpSpPr>
          <a:xfrm>
            <a:off x="19916704" y="24584314"/>
            <a:ext cx="1694799" cy="1694799"/>
            <a:chOff x="0" y="0"/>
            <a:chExt cx="812800" cy="812800"/>
          </a:xfrm>
        </p:grpSpPr>
        <p:sp>
          <p:nvSpPr>
            <p:cNvPr id="124" name="Freeform 1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0E20"/>
            </a:solidFill>
          </p:spPr>
          <p:txBody>
            <a:bodyPr/>
            <a:lstStyle/>
            <a:p>
              <a:endParaRPr lang="en-US"/>
            </a:p>
          </p:txBody>
        </p:sp>
        <p:sp>
          <p:nvSpPr>
            <p:cNvPr id="125" name="TextBox 12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26" name="Freeform 126"/>
          <p:cNvSpPr/>
          <p:nvPr/>
        </p:nvSpPr>
        <p:spPr>
          <a:xfrm>
            <a:off x="19753880" y="25045941"/>
            <a:ext cx="2020446" cy="771544"/>
          </a:xfrm>
          <a:custGeom>
            <a:avLst/>
            <a:gdLst/>
            <a:ahLst/>
            <a:cxnLst/>
            <a:rect l="l" t="t" r="r" b="b"/>
            <a:pathLst>
              <a:path w="2020446" h="771544">
                <a:moveTo>
                  <a:pt x="0" y="0"/>
                </a:moveTo>
                <a:lnTo>
                  <a:pt x="2020447" y="0"/>
                </a:lnTo>
                <a:lnTo>
                  <a:pt x="2020447" y="771545"/>
                </a:lnTo>
                <a:lnTo>
                  <a:pt x="0" y="771545"/>
                </a:lnTo>
                <a:lnTo>
                  <a:pt x="0" y="0"/>
                </a:lnTo>
                <a:close/>
              </a:path>
            </a:pathLst>
          </a:custGeom>
          <a:blipFill>
            <a:blip r:embed="rId31"/>
            <a:stretch>
              <a:fillRect/>
            </a:stretch>
          </a:blipFill>
        </p:spPr>
        <p:txBody>
          <a:bodyPr/>
          <a:lstStyle/>
          <a:p>
            <a:endParaRPr lang="en-US"/>
          </a:p>
        </p:txBody>
      </p:sp>
      <p:grpSp>
        <p:nvGrpSpPr>
          <p:cNvPr id="127" name="Group 127"/>
          <p:cNvGrpSpPr/>
          <p:nvPr/>
        </p:nvGrpSpPr>
        <p:grpSpPr>
          <a:xfrm>
            <a:off x="21560693" y="25683559"/>
            <a:ext cx="976484" cy="976484"/>
            <a:chOff x="0" y="0"/>
            <a:chExt cx="812800" cy="812800"/>
          </a:xfrm>
        </p:grpSpPr>
        <p:sp>
          <p:nvSpPr>
            <p:cNvPr id="128" name="Freeform 1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32BA6"/>
            </a:solidFill>
          </p:spPr>
          <p:txBody>
            <a:bodyPr/>
            <a:lstStyle/>
            <a:p>
              <a:endParaRPr lang="en-US"/>
            </a:p>
          </p:txBody>
        </p:sp>
        <p:sp>
          <p:nvSpPr>
            <p:cNvPr id="129" name="TextBox 12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30" name="Freeform 130"/>
          <p:cNvSpPr/>
          <p:nvPr/>
        </p:nvSpPr>
        <p:spPr>
          <a:xfrm>
            <a:off x="21698510" y="25837976"/>
            <a:ext cx="700849" cy="667652"/>
          </a:xfrm>
          <a:custGeom>
            <a:avLst/>
            <a:gdLst/>
            <a:ahLst/>
            <a:cxnLst/>
            <a:rect l="l" t="t" r="r" b="b"/>
            <a:pathLst>
              <a:path w="700849" h="667652">
                <a:moveTo>
                  <a:pt x="0" y="0"/>
                </a:moveTo>
                <a:lnTo>
                  <a:pt x="700849" y="0"/>
                </a:lnTo>
                <a:lnTo>
                  <a:pt x="700849" y="667651"/>
                </a:lnTo>
                <a:lnTo>
                  <a:pt x="0" y="667651"/>
                </a:lnTo>
                <a:lnTo>
                  <a:pt x="0" y="0"/>
                </a:lnTo>
                <a:close/>
              </a:path>
            </a:pathLst>
          </a:custGeom>
          <a:blipFill>
            <a:blip r:embed="rId32"/>
            <a:stretch>
              <a:fillRect l="-17999" t="-19888" r="-13262" b="-17900"/>
            </a:stretch>
          </a:blipFill>
        </p:spPr>
        <p:txBody>
          <a:bodyPr/>
          <a:lstStyle/>
          <a:p>
            <a:endParaRPr lang="en-US"/>
          </a:p>
        </p:txBody>
      </p:sp>
      <p:grpSp>
        <p:nvGrpSpPr>
          <p:cNvPr id="131" name="Group 131"/>
          <p:cNvGrpSpPr/>
          <p:nvPr/>
        </p:nvGrpSpPr>
        <p:grpSpPr>
          <a:xfrm>
            <a:off x="23943883" y="11486995"/>
            <a:ext cx="8384701" cy="8384701"/>
            <a:chOff x="0" y="0"/>
            <a:chExt cx="812800" cy="812800"/>
          </a:xfrm>
        </p:grpSpPr>
        <p:sp>
          <p:nvSpPr>
            <p:cNvPr id="132" name="Freeform 1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33" name="TextBox 13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34" name="Freeform 134"/>
          <p:cNvSpPr/>
          <p:nvPr/>
        </p:nvSpPr>
        <p:spPr>
          <a:xfrm>
            <a:off x="25337767" y="13790381"/>
            <a:ext cx="5596933" cy="3777930"/>
          </a:xfrm>
          <a:custGeom>
            <a:avLst/>
            <a:gdLst/>
            <a:ahLst/>
            <a:cxnLst/>
            <a:rect l="l" t="t" r="r" b="b"/>
            <a:pathLst>
              <a:path w="5596933" h="3777930">
                <a:moveTo>
                  <a:pt x="0" y="0"/>
                </a:moveTo>
                <a:lnTo>
                  <a:pt x="5596933" y="0"/>
                </a:lnTo>
                <a:lnTo>
                  <a:pt x="5596933" y="3777930"/>
                </a:lnTo>
                <a:lnTo>
                  <a:pt x="0" y="3777930"/>
                </a:lnTo>
                <a:lnTo>
                  <a:pt x="0" y="0"/>
                </a:lnTo>
                <a:close/>
              </a:path>
            </a:pathLst>
          </a:custGeom>
          <a:blipFill>
            <a:blip r:embed="rId33"/>
            <a:stretch>
              <a:fillRect/>
            </a:stretch>
          </a:blipFill>
        </p:spPr>
        <p:txBody>
          <a:bodyPr/>
          <a:lstStyle/>
          <a:p>
            <a:endParaRPr lang="en-US"/>
          </a:p>
        </p:txBody>
      </p:sp>
      <p:grpSp>
        <p:nvGrpSpPr>
          <p:cNvPr id="135" name="Group 135"/>
          <p:cNvGrpSpPr/>
          <p:nvPr/>
        </p:nvGrpSpPr>
        <p:grpSpPr>
          <a:xfrm>
            <a:off x="26380298" y="20026868"/>
            <a:ext cx="3230139" cy="3230139"/>
            <a:chOff x="0" y="0"/>
            <a:chExt cx="812800" cy="812800"/>
          </a:xfrm>
        </p:grpSpPr>
        <p:sp>
          <p:nvSpPr>
            <p:cNvPr id="136" name="Freeform 1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37" name="TextBox 13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38" name="Freeform 138"/>
          <p:cNvSpPr/>
          <p:nvPr/>
        </p:nvSpPr>
        <p:spPr>
          <a:xfrm>
            <a:off x="26557226" y="21217612"/>
            <a:ext cx="2876281" cy="838627"/>
          </a:xfrm>
          <a:custGeom>
            <a:avLst/>
            <a:gdLst/>
            <a:ahLst/>
            <a:cxnLst/>
            <a:rect l="l" t="t" r="r" b="b"/>
            <a:pathLst>
              <a:path w="2876281" h="838627">
                <a:moveTo>
                  <a:pt x="0" y="0"/>
                </a:moveTo>
                <a:lnTo>
                  <a:pt x="2876282" y="0"/>
                </a:lnTo>
                <a:lnTo>
                  <a:pt x="2876282" y="838627"/>
                </a:lnTo>
                <a:lnTo>
                  <a:pt x="0" y="838627"/>
                </a:lnTo>
                <a:lnTo>
                  <a:pt x="0" y="0"/>
                </a:lnTo>
                <a:close/>
              </a:path>
            </a:pathLst>
          </a:custGeom>
          <a:blipFill>
            <a:blip r:embed="rId34"/>
            <a:stretch>
              <a:fillRect/>
            </a:stretch>
          </a:blipFill>
        </p:spPr>
        <p:txBody>
          <a:bodyPr/>
          <a:lstStyle/>
          <a:p>
            <a:endParaRPr lang="en-US"/>
          </a:p>
        </p:txBody>
      </p:sp>
      <p:grpSp>
        <p:nvGrpSpPr>
          <p:cNvPr id="139" name="Group 139"/>
          <p:cNvGrpSpPr/>
          <p:nvPr/>
        </p:nvGrpSpPr>
        <p:grpSpPr>
          <a:xfrm>
            <a:off x="25882034" y="25614973"/>
            <a:ext cx="978468" cy="978468"/>
            <a:chOff x="0" y="0"/>
            <a:chExt cx="812800" cy="812800"/>
          </a:xfrm>
        </p:grpSpPr>
        <p:sp>
          <p:nvSpPr>
            <p:cNvPr id="140" name="Freeform 1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41" name="TextBox 14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42" name="Group 142"/>
          <p:cNvGrpSpPr/>
          <p:nvPr/>
        </p:nvGrpSpPr>
        <p:grpSpPr>
          <a:xfrm>
            <a:off x="26720713" y="24835837"/>
            <a:ext cx="978468" cy="978468"/>
            <a:chOff x="0" y="0"/>
            <a:chExt cx="812800" cy="812800"/>
          </a:xfrm>
        </p:grpSpPr>
        <p:sp>
          <p:nvSpPr>
            <p:cNvPr id="143" name="Freeform 1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44" name="TextBox 144"/>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45" name="Group 145"/>
          <p:cNvGrpSpPr/>
          <p:nvPr/>
        </p:nvGrpSpPr>
        <p:grpSpPr>
          <a:xfrm>
            <a:off x="29235549" y="23643014"/>
            <a:ext cx="1372287" cy="1372287"/>
            <a:chOff x="0" y="0"/>
            <a:chExt cx="812800" cy="812800"/>
          </a:xfrm>
        </p:grpSpPr>
        <p:sp>
          <p:nvSpPr>
            <p:cNvPr id="146" name="Freeform 1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47" name="TextBox 14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48" name="Group 148"/>
          <p:cNvGrpSpPr/>
          <p:nvPr/>
        </p:nvGrpSpPr>
        <p:grpSpPr>
          <a:xfrm>
            <a:off x="29543585" y="21868813"/>
            <a:ext cx="1689515" cy="1689515"/>
            <a:chOff x="0" y="0"/>
            <a:chExt cx="812800" cy="812800"/>
          </a:xfrm>
        </p:grpSpPr>
        <p:sp>
          <p:nvSpPr>
            <p:cNvPr id="149" name="Freeform 1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0" name="TextBox 150"/>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51" name="Freeform 151"/>
          <p:cNvSpPr/>
          <p:nvPr/>
        </p:nvSpPr>
        <p:spPr>
          <a:xfrm>
            <a:off x="29680923" y="22448516"/>
            <a:ext cx="1414841" cy="530108"/>
          </a:xfrm>
          <a:custGeom>
            <a:avLst/>
            <a:gdLst/>
            <a:ahLst/>
            <a:cxnLst/>
            <a:rect l="l" t="t" r="r" b="b"/>
            <a:pathLst>
              <a:path w="1414841" h="530108">
                <a:moveTo>
                  <a:pt x="0" y="0"/>
                </a:moveTo>
                <a:lnTo>
                  <a:pt x="1414840" y="0"/>
                </a:lnTo>
                <a:lnTo>
                  <a:pt x="1414840" y="530109"/>
                </a:lnTo>
                <a:lnTo>
                  <a:pt x="0" y="530109"/>
                </a:lnTo>
                <a:lnTo>
                  <a:pt x="0" y="0"/>
                </a:lnTo>
                <a:close/>
              </a:path>
            </a:pathLst>
          </a:custGeom>
          <a:blipFill>
            <a:blip r:embed="rId35"/>
            <a:stretch>
              <a:fillRect/>
            </a:stretch>
          </a:blipFill>
        </p:spPr>
        <p:txBody>
          <a:bodyPr/>
          <a:lstStyle/>
          <a:p>
            <a:endParaRPr lang="en-US"/>
          </a:p>
        </p:txBody>
      </p:sp>
      <p:sp>
        <p:nvSpPr>
          <p:cNvPr id="152" name="Freeform 152"/>
          <p:cNvSpPr/>
          <p:nvPr/>
        </p:nvSpPr>
        <p:spPr>
          <a:xfrm>
            <a:off x="29357209" y="24111126"/>
            <a:ext cx="1128967" cy="436064"/>
          </a:xfrm>
          <a:custGeom>
            <a:avLst/>
            <a:gdLst/>
            <a:ahLst/>
            <a:cxnLst/>
            <a:rect l="l" t="t" r="r" b="b"/>
            <a:pathLst>
              <a:path w="1128967" h="436064">
                <a:moveTo>
                  <a:pt x="0" y="0"/>
                </a:moveTo>
                <a:lnTo>
                  <a:pt x="1128967" y="0"/>
                </a:lnTo>
                <a:lnTo>
                  <a:pt x="1128967" y="436063"/>
                </a:lnTo>
                <a:lnTo>
                  <a:pt x="0" y="436063"/>
                </a:lnTo>
                <a:lnTo>
                  <a:pt x="0" y="0"/>
                </a:lnTo>
                <a:close/>
              </a:path>
            </a:pathLst>
          </a:custGeom>
          <a:blipFill>
            <a:blip r:embed="rId36"/>
            <a:stretch>
              <a:fillRect/>
            </a:stretch>
          </a:blipFill>
        </p:spPr>
        <p:txBody>
          <a:bodyPr/>
          <a:lstStyle/>
          <a:p>
            <a:endParaRPr lang="en-US"/>
          </a:p>
        </p:txBody>
      </p:sp>
      <p:grpSp>
        <p:nvGrpSpPr>
          <p:cNvPr id="153" name="Group 153"/>
          <p:cNvGrpSpPr/>
          <p:nvPr/>
        </p:nvGrpSpPr>
        <p:grpSpPr>
          <a:xfrm>
            <a:off x="31251563" y="21612783"/>
            <a:ext cx="978468" cy="978468"/>
            <a:chOff x="0" y="0"/>
            <a:chExt cx="812800" cy="812800"/>
          </a:xfrm>
        </p:grpSpPr>
        <p:sp>
          <p:nvSpPr>
            <p:cNvPr id="154" name="Freeform 1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5" name="TextBox 15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56" name="Group 156"/>
          <p:cNvGrpSpPr/>
          <p:nvPr/>
        </p:nvGrpSpPr>
        <p:grpSpPr>
          <a:xfrm>
            <a:off x="32349161" y="21319424"/>
            <a:ext cx="978468" cy="978468"/>
            <a:chOff x="0" y="0"/>
            <a:chExt cx="812800" cy="812800"/>
          </a:xfrm>
        </p:grpSpPr>
        <p:sp>
          <p:nvSpPr>
            <p:cNvPr id="157" name="Freeform 1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58" name="TextBox 15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59" name="Group 159"/>
          <p:cNvGrpSpPr/>
          <p:nvPr/>
        </p:nvGrpSpPr>
        <p:grpSpPr>
          <a:xfrm>
            <a:off x="33128800" y="17983398"/>
            <a:ext cx="978468" cy="978468"/>
            <a:chOff x="0" y="0"/>
            <a:chExt cx="812800" cy="812800"/>
          </a:xfrm>
        </p:grpSpPr>
        <p:sp>
          <p:nvSpPr>
            <p:cNvPr id="160" name="Freeform 1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61" name="TextBox 16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62" name="Group 162"/>
          <p:cNvGrpSpPr/>
          <p:nvPr/>
        </p:nvGrpSpPr>
        <p:grpSpPr>
          <a:xfrm>
            <a:off x="13473456" y="10974986"/>
            <a:ext cx="1952443" cy="1952443"/>
            <a:chOff x="0" y="0"/>
            <a:chExt cx="812800" cy="812800"/>
          </a:xfrm>
        </p:grpSpPr>
        <p:sp>
          <p:nvSpPr>
            <p:cNvPr id="163" name="Freeform 1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64" name="TextBox 164"/>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65" name="Freeform 165"/>
          <p:cNvSpPr/>
          <p:nvPr/>
        </p:nvSpPr>
        <p:spPr>
          <a:xfrm>
            <a:off x="13532725" y="11826188"/>
            <a:ext cx="1833907" cy="250040"/>
          </a:xfrm>
          <a:custGeom>
            <a:avLst/>
            <a:gdLst/>
            <a:ahLst/>
            <a:cxnLst/>
            <a:rect l="l" t="t" r="r" b="b"/>
            <a:pathLst>
              <a:path w="1833907" h="250040">
                <a:moveTo>
                  <a:pt x="0" y="0"/>
                </a:moveTo>
                <a:lnTo>
                  <a:pt x="1833906" y="0"/>
                </a:lnTo>
                <a:lnTo>
                  <a:pt x="1833906" y="250039"/>
                </a:lnTo>
                <a:lnTo>
                  <a:pt x="0" y="250039"/>
                </a:lnTo>
                <a:lnTo>
                  <a:pt x="0" y="0"/>
                </a:lnTo>
                <a:close/>
              </a:path>
            </a:pathLst>
          </a:custGeom>
          <a:blipFill>
            <a:blip r:embed="rId37"/>
            <a:stretch>
              <a:fillRect/>
            </a:stretch>
          </a:blipFill>
        </p:spPr>
        <p:txBody>
          <a:bodyPr/>
          <a:lstStyle/>
          <a:p>
            <a:endParaRPr lang="en-US"/>
          </a:p>
        </p:txBody>
      </p:sp>
      <p:grpSp>
        <p:nvGrpSpPr>
          <p:cNvPr id="166" name="Group 166"/>
          <p:cNvGrpSpPr/>
          <p:nvPr/>
        </p:nvGrpSpPr>
        <p:grpSpPr>
          <a:xfrm>
            <a:off x="33618034" y="16322032"/>
            <a:ext cx="957888" cy="957888"/>
            <a:chOff x="0" y="0"/>
            <a:chExt cx="812800" cy="812800"/>
          </a:xfrm>
        </p:grpSpPr>
        <p:sp>
          <p:nvSpPr>
            <p:cNvPr id="167" name="Freeform 1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542D"/>
            </a:solidFill>
          </p:spPr>
          <p:txBody>
            <a:bodyPr/>
            <a:lstStyle/>
            <a:p>
              <a:endParaRPr lang="en-US"/>
            </a:p>
          </p:txBody>
        </p:sp>
        <p:sp>
          <p:nvSpPr>
            <p:cNvPr id="168" name="TextBox 16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69" name="Freeform 169"/>
          <p:cNvSpPr/>
          <p:nvPr/>
        </p:nvSpPr>
        <p:spPr>
          <a:xfrm>
            <a:off x="33685595" y="16697787"/>
            <a:ext cx="822766" cy="206377"/>
          </a:xfrm>
          <a:custGeom>
            <a:avLst/>
            <a:gdLst/>
            <a:ahLst/>
            <a:cxnLst/>
            <a:rect l="l" t="t" r="r" b="b"/>
            <a:pathLst>
              <a:path w="822766" h="206377">
                <a:moveTo>
                  <a:pt x="0" y="0"/>
                </a:moveTo>
                <a:lnTo>
                  <a:pt x="822766" y="0"/>
                </a:lnTo>
                <a:lnTo>
                  <a:pt x="822766" y="206378"/>
                </a:lnTo>
                <a:lnTo>
                  <a:pt x="0" y="206378"/>
                </a:lnTo>
                <a:lnTo>
                  <a:pt x="0" y="0"/>
                </a:lnTo>
                <a:close/>
              </a:path>
            </a:pathLst>
          </a:custGeom>
          <a:blipFill>
            <a:blip r:embed="rId38"/>
            <a:stretch>
              <a:fillRect/>
            </a:stretch>
          </a:blipFill>
        </p:spPr>
        <p:txBody>
          <a:bodyPr/>
          <a:lstStyle/>
          <a:p>
            <a:endParaRPr lang="en-US"/>
          </a:p>
        </p:txBody>
      </p:sp>
      <p:grpSp>
        <p:nvGrpSpPr>
          <p:cNvPr id="170" name="Group 170"/>
          <p:cNvGrpSpPr/>
          <p:nvPr/>
        </p:nvGrpSpPr>
        <p:grpSpPr>
          <a:xfrm>
            <a:off x="26370534" y="7845637"/>
            <a:ext cx="3500204" cy="3500204"/>
            <a:chOff x="0" y="0"/>
            <a:chExt cx="812800" cy="812800"/>
          </a:xfrm>
        </p:grpSpPr>
        <p:sp>
          <p:nvSpPr>
            <p:cNvPr id="171" name="Freeform 17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72" name="TextBox 172"/>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73" name="Freeform 173"/>
          <p:cNvSpPr/>
          <p:nvPr/>
        </p:nvSpPr>
        <p:spPr>
          <a:xfrm>
            <a:off x="26470851" y="9166795"/>
            <a:ext cx="3299569" cy="857888"/>
          </a:xfrm>
          <a:custGeom>
            <a:avLst/>
            <a:gdLst/>
            <a:ahLst/>
            <a:cxnLst/>
            <a:rect l="l" t="t" r="r" b="b"/>
            <a:pathLst>
              <a:path w="3299569" h="857888">
                <a:moveTo>
                  <a:pt x="0" y="0"/>
                </a:moveTo>
                <a:lnTo>
                  <a:pt x="3299569" y="0"/>
                </a:lnTo>
                <a:lnTo>
                  <a:pt x="3299569" y="857888"/>
                </a:lnTo>
                <a:lnTo>
                  <a:pt x="0" y="857888"/>
                </a:lnTo>
                <a:lnTo>
                  <a:pt x="0" y="0"/>
                </a:lnTo>
                <a:close/>
              </a:path>
            </a:pathLst>
          </a:custGeom>
          <a:blipFill>
            <a:blip r:embed="rId39"/>
            <a:stretch>
              <a:fillRect/>
            </a:stretch>
          </a:blipFill>
        </p:spPr>
        <p:txBody>
          <a:bodyPr/>
          <a:lstStyle/>
          <a:p>
            <a:endParaRPr lang="en-US"/>
          </a:p>
        </p:txBody>
      </p:sp>
      <p:grpSp>
        <p:nvGrpSpPr>
          <p:cNvPr id="174" name="Group 174"/>
          <p:cNvGrpSpPr/>
          <p:nvPr/>
        </p:nvGrpSpPr>
        <p:grpSpPr>
          <a:xfrm>
            <a:off x="32475019" y="15155152"/>
            <a:ext cx="1386319" cy="1386319"/>
            <a:chOff x="0" y="0"/>
            <a:chExt cx="812800" cy="812800"/>
          </a:xfrm>
        </p:grpSpPr>
        <p:sp>
          <p:nvSpPr>
            <p:cNvPr id="175" name="Freeform 17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71A9"/>
            </a:solidFill>
          </p:spPr>
          <p:txBody>
            <a:bodyPr/>
            <a:lstStyle/>
            <a:p>
              <a:endParaRPr lang="en-US"/>
            </a:p>
          </p:txBody>
        </p:sp>
        <p:sp>
          <p:nvSpPr>
            <p:cNvPr id="176" name="TextBox 176"/>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77" name="Freeform 177"/>
          <p:cNvSpPr/>
          <p:nvPr/>
        </p:nvSpPr>
        <p:spPr>
          <a:xfrm>
            <a:off x="32483123" y="15239486"/>
            <a:ext cx="1386319" cy="1217650"/>
          </a:xfrm>
          <a:custGeom>
            <a:avLst/>
            <a:gdLst/>
            <a:ahLst/>
            <a:cxnLst/>
            <a:rect l="l" t="t" r="r" b="b"/>
            <a:pathLst>
              <a:path w="1386319" h="1217650">
                <a:moveTo>
                  <a:pt x="0" y="0"/>
                </a:moveTo>
                <a:lnTo>
                  <a:pt x="1386318" y="0"/>
                </a:lnTo>
                <a:lnTo>
                  <a:pt x="1386318" y="1217650"/>
                </a:lnTo>
                <a:lnTo>
                  <a:pt x="0" y="1217650"/>
                </a:lnTo>
                <a:lnTo>
                  <a:pt x="0" y="0"/>
                </a:lnTo>
                <a:close/>
              </a:path>
            </a:pathLst>
          </a:custGeom>
          <a:blipFill>
            <a:blip r:embed="rId40"/>
            <a:stretch>
              <a:fillRect/>
            </a:stretch>
          </a:blipFill>
        </p:spPr>
        <p:txBody>
          <a:bodyPr/>
          <a:lstStyle/>
          <a:p>
            <a:endParaRPr lang="en-US"/>
          </a:p>
        </p:txBody>
      </p:sp>
      <p:grpSp>
        <p:nvGrpSpPr>
          <p:cNvPr id="178" name="Group 178"/>
          <p:cNvGrpSpPr/>
          <p:nvPr/>
        </p:nvGrpSpPr>
        <p:grpSpPr>
          <a:xfrm>
            <a:off x="33537036" y="14052340"/>
            <a:ext cx="1386319" cy="1386319"/>
            <a:chOff x="0" y="0"/>
            <a:chExt cx="812800" cy="812800"/>
          </a:xfrm>
        </p:grpSpPr>
        <p:sp>
          <p:nvSpPr>
            <p:cNvPr id="179" name="Freeform 1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D5D9"/>
            </a:solidFill>
          </p:spPr>
          <p:txBody>
            <a:bodyPr/>
            <a:lstStyle/>
            <a:p>
              <a:endParaRPr lang="en-US"/>
            </a:p>
          </p:txBody>
        </p:sp>
        <p:sp>
          <p:nvSpPr>
            <p:cNvPr id="180" name="TextBox 180"/>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81" name="Group 181"/>
          <p:cNvGrpSpPr/>
          <p:nvPr/>
        </p:nvGrpSpPr>
        <p:grpSpPr>
          <a:xfrm>
            <a:off x="32198664" y="13318701"/>
            <a:ext cx="1386319" cy="1386319"/>
            <a:chOff x="0" y="0"/>
            <a:chExt cx="812800" cy="812800"/>
          </a:xfrm>
        </p:grpSpPr>
        <p:sp>
          <p:nvSpPr>
            <p:cNvPr id="182" name="Freeform 1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8AFF"/>
            </a:solidFill>
          </p:spPr>
          <p:txBody>
            <a:bodyPr/>
            <a:lstStyle/>
            <a:p>
              <a:endParaRPr lang="en-US"/>
            </a:p>
          </p:txBody>
        </p:sp>
        <p:sp>
          <p:nvSpPr>
            <p:cNvPr id="183" name="TextBox 183"/>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84" name="Freeform 184"/>
          <p:cNvSpPr/>
          <p:nvPr/>
        </p:nvSpPr>
        <p:spPr>
          <a:xfrm>
            <a:off x="33615324" y="14616920"/>
            <a:ext cx="1229743" cy="257158"/>
          </a:xfrm>
          <a:custGeom>
            <a:avLst/>
            <a:gdLst/>
            <a:ahLst/>
            <a:cxnLst/>
            <a:rect l="l" t="t" r="r" b="b"/>
            <a:pathLst>
              <a:path w="1229743" h="257158">
                <a:moveTo>
                  <a:pt x="0" y="0"/>
                </a:moveTo>
                <a:lnTo>
                  <a:pt x="1229743" y="0"/>
                </a:lnTo>
                <a:lnTo>
                  <a:pt x="1229743" y="257158"/>
                </a:lnTo>
                <a:lnTo>
                  <a:pt x="0" y="257158"/>
                </a:lnTo>
                <a:lnTo>
                  <a:pt x="0" y="0"/>
                </a:lnTo>
                <a:close/>
              </a:path>
            </a:pathLst>
          </a:custGeom>
          <a:blipFill>
            <a:blip r:embed="rId41"/>
            <a:stretch>
              <a:fillRect/>
            </a:stretch>
          </a:blipFill>
        </p:spPr>
        <p:txBody>
          <a:bodyPr/>
          <a:lstStyle/>
          <a:p>
            <a:endParaRPr lang="en-US"/>
          </a:p>
        </p:txBody>
      </p:sp>
      <p:sp>
        <p:nvSpPr>
          <p:cNvPr id="185" name="Freeform 185"/>
          <p:cNvSpPr/>
          <p:nvPr/>
        </p:nvSpPr>
        <p:spPr>
          <a:xfrm>
            <a:off x="32389600" y="13574676"/>
            <a:ext cx="997473" cy="897696"/>
          </a:xfrm>
          <a:custGeom>
            <a:avLst/>
            <a:gdLst/>
            <a:ahLst/>
            <a:cxnLst/>
            <a:rect l="l" t="t" r="r" b="b"/>
            <a:pathLst>
              <a:path w="997473" h="897696">
                <a:moveTo>
                  <a:pt x="0" y="0"/>
                </a:moveTo>
                <a:lnTo>
                  <a:pt x="997472" y="0"/>
                </a:lnTo>
                <a:lnTo>
                  <a:pt x="997472" y="897696"/>
                </a:lnTo>
                <a:lnTo>
                  <a:pt x="0" y="897696"/>
                </a:lnTo>
                <a:lnTo>
                  <a:pt x="0" y="0"/>
                </a:lnTo>
                <a:close/>
              </a:path>
            </a:pathLst>
          </a:custGeom>
          <a:blipFill>
            <a:blip r:embed="rId42"/>
            <a:stretch>
              <a:fillRect l="-10419" t="-14977" r="-10935" b="-19865"/>
            </a:stretch>
          </a:blipFill>
        </p:spPr>
        <p:txBody>
          <a:bodyPr/>
          <a:lstStyle/>
          <a:p>
            <a:endParaRPr lang="en-US"/>
          </a:p>
        </p:txBody>
      </p:sp>
      <p:grpSp>
        <p:nvGrpSpPr>
          <p:cNvPr id="186" name="Group 186"/>
          <p:cNvGrpSpPr/>
          <p:nvPr/>
        </p:nvGrpSpPr>
        <p:grpSpPr>
          <a:xfrm>
            <a:off x="33142555" y="12443181"/>
            <a:ext cx="964713" cy="964713"/>
            <a:chOff x="0" y="0"/>
            <a:chExt cx="812800" cy="812800"/>
          </a:xfrm>
        </p:grpSpPr>
        <p:sp>
          <p:nvSpPr>
            <p:cNvPr id="187" name="Freeform 18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88" name="TextBox 18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189" name="Group 189"/>
          <p:cNvGrpSpPr/>
          <p:nvPr/>
        </p:nvGrpSpPr>
        <p:grpSpPr>
          <a:xfrm>
            <a:off x="33196361" y="11297930"/>
            <a:ext cx="978468" cy="978468"/>
            <a:chOff x="0" y="0"/>
            <a:chExt cx="812800" cy="812800"/>
          </a:xfrm>
        </p:grpSpPr>
        <p:sp>
          <p:nvSpPr>
            <p:cNvPr id="190" name="Freeform 19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91" name="TextBox 19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92" name="TextBox 192"/>
          <p:cNvSpPr txBox="1"/>
          <p:nvPr/>
        </p:nvSpPr>
        <p:spPr>
          <a:xfrm>
            <a:off x="33376826" y="11444722"/>
            <a:ext cx="617538" cy="656308"/>
          </a:xfrm>
          <a:prstGeom prst="rect">
            <a:avLst/>
          </a:prstGeom>
        </p:spPr>
        <p:txBody>
          <a:bodyPr lIns="0" tIns="0" rIns="0" bIns="0" rtlCol="0" anchor="t">
            <a:spAutoFit/>
          </a:bodyPr>
          <a:lstStyle/>
          <a:p>
            <a:pPr algn="ctr">
              <a:lnSpc>
                <a:spcPts val="1821"/>
              </a:lnSpc>
            </a:pPr>
            <a:r>
              <a:rPr lang="en-US" sz="1300" b="1">
                <a:solidFill>
                  <a:srgbClr val="FFFFFF"/>
                </a:solidFill>
                <a:latin typeface="Montserrat Bold"/>
                <a:ea typeface="Montserrat Bold"/>
                <a:cs typeface="Montserrat Bold"/>
                <a:sym typeface="Montserrat Bold"/>
              </a:rPr>
              <a:t>The</a:t>
            </a:r>
          </a:p>
          <a:p>
            <a:pPr algn="ctr">
              <a:lnSpc>
                <a:spcPts val="1821"/>
              </a:lnSpc>
            </a:pPr>
            <a:r>
              <a:rPr lang="en-US" sz="1300" b="1">
                <a:solidFill>
                  <a:srgbClr val="FFFFFF"/>
                </a:solidFill>
                <a:latin typeface="Montserrat Bold"/>
                <a:ea typeface="Montserrat Bold"/>
                <a:cs typeface="Montserrat Bold"/>
                <a:sym typeface="Montserrat Bold"/>
              </a:rPr>
              <a:t>Hacker</a:t>
            </a:r>
          </a:p>
          <a:p>
            <a:pPr algn="ctr">
              <a:lnSpc>
                <a:spcPts val="1821"/>
              </a:lnSpc>
            </a:pPr>
            <a:r>
              <a:rPr lang="en-US" sz="1300" b="1">
                <a:solidFill>
                  <a:srgbClr val="FFFFFF"/>
                </a:solidFill>
                <a:latin typeface="Montserrat Bold"/>
                <a:ea typeface="Montserrat Bold"/>
                <a:cs typeface="Montserrat Bold"/>
                <a:sym typeface="Montserrat Bold"/>
              </a:rPr>
              <a:t>News</a:t>
            </a:r>
          </a:p>
        </p:txBody>
      </p:sp>
      <p:grpSp>
        <p:nvGrpSpPr>
          <p:cNvPr id="193" name="Group 193"/>
          <p:cNvGrpSpPr/>
          <p:nvPr/>
        </p:nvGrpSpPr>
        <p:grpSpPr>
          <a:xfrm>
            <a:off x="32038412" y="10168565"/>
            <a:ext cx="1366714" cy="1366714"/>
            <a:chOff x="0" y="0"/>
            <a:chExt cx="812800" cy="812800"/>
          </a:xfrm>
        </p:grpSpPr>
        <p:sp>
          <p:nvSpPr>
            <p:cNvPr id="194" name="Freeform 19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FC5FD"/>
            </a:solidFill>
          </p:spPr>
          <p:txBody>
            <a:bodyPr/>
            <a:lstStyle/>
            <a:p>
              <a:endParaRPr lang="en-US"/>
            </a:p>
          </p:txBody>
        </p:sp>
        <p:sp>
          <p:nvSpPr>
            <p:cNvPr id="195" name="TextBox 19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196" name="Freeform 196"/>
          <p:cNvSpPr/>
          <p:nvPr/>
        </p:nvSpPr>
        <p:spPr>
          <a:xfrm>
            <a:off x="32206691" y="10408955"/>
            <a:ext cx="1030157" cy="885935"/>
          </a:xfrm>
          <a:custGeom>
            <a:avLst/>
            <a:gdLst/>
            <a:ahLst/>
            <a:cxnLst/>
            <a:rect l="l" t="t" r="r" b="b"/>
            <a:pathLst>
              <a:path w="1030157" h="885935">
                <a:moveTo>
                  <a:pt x="0" y="0"/>
                </a:moveTo>
                <a:lnTo>
                  <a:pt x="1030157" y="0"/>
                </a:lnTo>
                <a:lnTo>
                  <a:pt x="1030157" y="885935"/>
                </a:lnTo>
                <a:lnTo>
                  <a:pt x="0" y="885935"/>
                </a:lnTo>
                <a:lnTo>
                  <a:pt x="0" y="0"/>
                </a:lnTo>
                <a:close/>
              </a:path>
            </a:pathLst>
          </a:custGeom>
          <a:blipFill>
            <a:blip r:embed="rId43"/>
            <a:stretch>
              <a:fillRect/>
            </a:stretch>
          </a:blipFill>
        </p:spPr>
        <p:txBody>
          <a:bodyPr/>
          <a:lstStyle/>
          <a:p>
            <a:endParaRPr lang="en-US"/>
          </a:p>
        </p:txBody>
      </p:sp>
      <p:grpSp>
        <p:nvGrpSpPr>
          <p:cNvPr id="197" name="Group 197"/>
          <p:cNvGrpSpPr/>
          <p:nvPr/>
        </p:nvGrpSpPr>
        <p:grpSpPr>
          <a:xfrm>
            <a:off x="26025428" y="4812776"/>
            <a:ext cx="1414215" cy="1414215"/>
            <a:chOff x="0" y="0"/>
            <a:chExt cx="812800" cy="812800"/>
          </a:xfrm>
        </p:grpSpPr>
        <p:sp>
          <p:nvSpPr>
            <p:cNvPr id="198" name="Freeform 1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199" name="TextBox 19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00" name="Group 200"/>
          <p:cNvGrpSpPr/>
          <p:nvPr/>
        </p:nvGrpSpPr>
        <p:grpSpPr>
          <a:xfrm>
            <a:off x="31510306" y="9209585"/>
            <a:ext cx="964713" cy="964713"/>
            <a:chOff x="0" y="0"/>
            <a:chExt cx="812800" cy="812800"/>
          </a:xfrm>
        </p:grpSpPr>
        <p:sp>
          <p:nvSpPr>
            <p:cNvPr id="201" name="Freeform 2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02" name="TextBox 202"/>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03" name="Group 203"/>
          <p:cNvGrpSpPr/>
          <p:nvPr/>
        </p:nvGrpSpPr>
        <p:grpSpPr>
          <a:xfrm>
            <a:off x="32636856" y="9105884"/>
            <a:ext cx="978468" cy="978468"/>
            <a:chOff x="0" y="0"/>
            <a:chExt cx="812800" cy="812800"/>
          </a:xfrm>
        </p:grpSpPr>
        <p:sp>
          <p:nvSpPr>
            <p:cNvPr id="204" name="Freeform 2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05" name="TextBox 20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06" name="Group 206"/>
          <p:cNvGrpSpPr/>
          <p:nvPr/>
        </p:nvGrpSpPr>
        <p:grpSpPr>
          <a:xfrm>
            <a:off x="30230812" y="6880925"/>
            <a:ext cx="964713" cy="964713"/>
            <a:chOff x="0" y="0"/>
            <a:chExt cx="812800" cy="812800"/>
          </a:xfrm>
        </p:grpSpPr>
        <p:sp>
          <p:nvSpPr>
            <p:cNvPr id="207" name="Freeform 2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08" name="TextBox 20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09" name="Group 209"/>
          <p:cNvGrpSpPr/>
          <p:nvPr/>
        </p:nvGrpSpPr>
        <p:grpSpPr>
          <a:xfrm>
            <a:off x="29942216" y="8004978"/>
            <a:ext cx="1686962" cy="1686962"/>
            <a:chOff x="0" y="0"/>
            <a:chExt cx="812800" cy="812800"/>
          </a:xfrm>
        </p:grpSpPr>
        <p:sp>
          <p:nvSpPr>
            <p:cNvPr id="210" name="Freeform 2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1617"/>
            </a:solidFill>
          </p:spPr>
          <p:txBody>
            <a:bodyPr/>
            <a:lstStyle/>
            <a:p>
              <a:endParaRPr lang="en-US"/>
            </a:p>
          </p:txBody>
        </p:sp>
        <p:sp>
          <p:nvSpPr>
            <p:cNvPr id="211" name="TextBox 21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12" name="Freeform 212"/>
          <p:cNvSpPr/>
          <p:nvPr/>
        </p:nvSpPr>
        <p:spPr>
          <a:xfrm>
            <a:off x="30195226" y="8267733"/>
            <a:ext cx="1152664" cy="1152664"/>
          </a:xfrm>
          <a:custGeom>
            <a:avLst/>
            <a:gdLst/>
            <a:ahLst/>
            <a:cxnLst/>
            <a:rect l="l" t="t" r="r" b="b"/>
            <a:pathLst>
              <a:path w="1152664" h="1152664">
                <a:moveTo>
                  <a:pt x="0" y="0"/>
                </a:moveTo>
                <a:lnTo>
                  <a:pt x="1152664" y="0"/>
                </a:lnTo>
                <a:lnTo>
                  <a:pt x="1152664" y="1152664"/>
                </a:lnTo>
                <a:lnTo>
                  <a:pt x="0" y="1152664"/>
                </a:lnTo>
                <a:lnTo>
                  <a:pt x="0" y="0"/>
                </a:lnTo>
                <a:close/>
              </a:path>
            </a:pathLst>
          </a:custGeom>
          <a:blipFill>
            <a:blip r:embed="rId44"/>
            <a:stretch>
              <a:fillRect/>
            </a:stretch>
          </a:blipFill>
        </p:spPr>
        <p:txBody>
          <a:bodyPr/>
          <a:lstStyle/>
          <a:p>
            <a:endParaRPr lang="en-US"/>
          </a:p>
        </p:txBody>
      </p:sp>
      <p:grpSp>
        <p:nvGrpSpPr>
          <p:cNvPr id="213" name="Group 213"/>
          <p:cNvGrpSpPr/>
          <p:nvPr/>
        </p:nvGrpSpPr>
        <p:grpSpPr>
          <a:xfrm>
            <a:off x="21871734" y="4385866"/>
            <a:ext cx="969577" cy="969577"/>
            <a:chOff x="0" y="0"/>
            <a:chExt cx="812800" cy="812800"/>
          </a:xfrm>
        </p:grpSpPr>
        <p:sp>
          <p:nvSpPr>
            <p:cNvPr id="214" name="Freeform 2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15" name="TextBox 21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16" name="Group 216"/>
          <p:cNvGrpSpPr/>
          <p:nvPr/>
        </p:nvGrpSpPr>
        <p:grpSpPr>
          <a:xfrm>
            <a:off x="24960998" y="6684091"/>
            <a:ext cx="1956743" cy="1956743"/>
            <a:chOff x="0" y="0"/>
            <a:chExt cx="812800" cy="812800"/>
          </a:xfrm>
        </p:grpSpPr>
        <p:sp>
          <p:nvSpPr>
            <p:cNvPr id="217" name="Freeform 2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5E3"/>
            </a:solidFill>
          </p:spPr>
          <p:txBody>
            <a:bodyPr/>
            <a:lstStyle/>
            <a:p>
              <a:endParaRPr lang="en-US"/>
            </a:p>
          </p:txBody>
        </p:sp>
        <p:sp>
          <p:nvSpPr>
            <p:cNvPr id="218" name="TextBox 21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19" name="Freeform 219"/>
          <p:cNvSpPr/>
          <p:nvPr/>
        </p:nvSpPr>
        <p:spPr>
          <a:xfrm>
            <a:off x="25034293" y="7323059"/>
            <a:ext cx="1810152" cy="678807"/>
          </a:xfrm>
          <a:custGeom>
            <a:avLst/>
            <a:gdLst/>
            <a:ahLst/>
            <a:cxnLst/>
            <a:rect l="l" t="t" r="r" b="b"/>
            <a:pathLst>
              <a:path w="1810152" h="678807">
                <a:moveTo>
                  <a:pt x="0" y="0"/>
                </a:moveTo>
                <a:lnTo>
                  <a:pt x="1810152" y="0"/>
                </a:lnTo>
                <a:lnTo>
                  <a:pt x="1810152" y="678807"/>
                </a:lnTo>
                <a:lnTo>
                  <a:pt x="0" y="678807"/>
                </a:lnTo>
                <a:lnTo>
                  <a:pt x="0" y="0"/>
                </a:lnTo>
                <a:close/>
              </a:path>
            </a:pathLst>
          </a:custGeom>
          <a:blipFill>
            <a:blip r:embed="rId45"/>
            <a:stretch>
              <a:fillRect/>
            </a:stretch>
          </a:blipFill>
        </p:spPr>
        <p:txBody>
          <a:bodyPr/>
          <a:lstStyle/>
          <a:p>
            <a:endParaRPr lang="en-US"/>
          </a:p>
        </p:txBody>
      </p:sp>
      <p:grpSp>
        <p:nvGrpSpPr>
          <p:cNvPr id="220" name="Group 220"/>
          <p:cNvGrpSpPr/>
          <p:nvPr/>
        </p:nvGrpSpPr>
        <p:grpSpPr>
          <a:xfrm>
            <a:off x="28667967" y="6595910"/>
            <a:ext cx="1405956" cy="1405956"/>
            <a:chOff x="0" y="0"/>
            <a:chExt cx="812800" cy="812800"/>
          </a:xfrm>
        </p:grpSpPr>
        <p:sp>
          <p:nvSpPr>
            <p:cNvPr id="221" name="Freeform 2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3552"/>
            </a:solidFill>
          </p:spPr>
          <p:txBody>
            <a:bodyPr/>
            <a:lstStyle/>
            <a:p>
              <a:endParaRPr lang="en-US"/>
            </a:p>
          </p:txBody>
        </p:sp>
        <p:sp>
          <p:nvSpPr>
            <p:cNvPr id="222" name="TextBox 222"/>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23" name="Freeform 223"/>
          <p:cNvSpPr/>
          <p:nvPr/>
        </p:nvSpPr>
        <p:spPr>
          <a:xfrm>
            <a:off x="28730086" y="7115835"/>
            <a:ext cx="1281719" cy="366107"/>
          </a:xfrm>
          <a:custGeom>
            <a:avLst/>
            <a:gdLst/>
            <a:ahLst/>
            <a:cxnLst/>
            <a:rect l="l" t="t" r="r" b="b"/>
            <a:pathLst>
              <a:path w="1281719" h="366107">
                <a:moveTo>
                  <a:pt x="0" y="0"/>
                </a:moveTo>
                <a:lnTo>
                  <a:pt x="1281719" y="0"/>
                </a:lnTo>
                <a:lnTo>
                  <a:pt x="1281719" y="366107"/>
                </a:lnTo>
                <a:lnTo>
                  <a:pt x="0" y="366107"/>
                </a:lnTo>
                <a:lnTo>
                  <a:pt x="0" y="0"/>
                </a:lnTo>
                <a:close/>
              </a:path>
            </a:pathLst>
          </a:custGeom>
          <a:blipFill>
            <a:blip r:embed="rId46"/>
            <a:stretch>
              <a:fillRect l="-55529" t="-112774" r="-55866"/>
            </a:stretch>
          </a:blipFill>
        </p:spPr>
        <p:txBody>
          <a:bodyPr/>
          <a:lstStyle/>
          <a:p>
            <a:endParaRPr lang="en-US"/>
          </a:p>
        </p:txBody>
      </p:sp>
      <p:grpSp>
        <p:nvGrpSpPr>
          <p:cNvPr id="224" name="Group 224"/>
          <p:cNvGrpSpPr/>
          <p:nvPr/>
        </p:nvGrpSpPr>
        <p:grpSpPr>
          <a:xfrm>
            <a:off x="22738018" y="25789879"/>
            <a:ext cx="978468" cy="978468"/>
            <a:chOff x="0" y="0"/>
            <a:chExt cx="812800" cy="812800"/>
          </a:xfrm>
        </p:grpSpPr>
        <p:sp>
          <p:nvSpPr>
            <p:cNvPr id="225" name="Freeform 2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6" name="TextBox 226"/>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27" name="Group 227"/>
          <p:cNvGrpSpPr/>
          <p:nvPr/>
        </p:nvGrpSpPr>
        <p:grpSpPr>
          <a:xfrm>
            <a:off x="31389041" y="22713570"/>
            <a:ext cx="978468" cy="978468"/>
            <a:chOff x="0" y="0"/>
            <a:chExt cx="812800" cy="812800"/>
          </a:xfrm>
        </p:grpSpPr>
        <p:sp>
          <p:nvSpPr>
            <p:cNvPr id="228" name="Freeform 2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29" name="TextBox 229"/>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30" name="Group 230"/>
          <p:cNvGrpSpPr/>
          <p:nvPr/>
        </p:nvGrpSpPr>
        <p:grpSpPr>
          <a:xfrm>
            <a:off x="19173679" y="5296074"/>
            <a:ext cx="969577" cy="969577"/>
            <a:chOff x="0" y="0"/>
            <a:chExt cx="812800" cy="812800"/>
          </a:xfrm>
        </p:grpSpPr>
        <p:sp>
          <p:nvSpPr>
            <p:cNvPr id="231" name="Freeform 2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32" name="TextBox 232"/>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33" name="Group 233"/>
          <p:cNvGrpSpPr/>
          <p:nvPr/>
        </p:nvGrpSpPr>
        <p:grpSpPr>
          <a:xfrm>
            <a:off x="18073332" y="5296074"/>
            <a:ext cx="969577" cy="969577"/>
            <a:chOff x="0" y="0"/>
            <a:chExt cx="812800" cy="812800"/>
          </a:xfrm>
        </p:grpSpPr>
        <p:sp>
          <p:nvSpPr>
            <p:cNvPr id="234" name="Freeform 2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35" name="TextBox 23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36" name="Group 236"/>
          <p:cNvGrpSpPr/>
          <p:nvPr/>
        </p:nvGrpSpPr>
        <p:grpSpPr>
          <a:xfrm>
            <a:off x="15126891" y="7298156"/>
            <a:ext cx="969577" cy="969577"/>
            <a:chOff x="0" y="0"/>
            <a:chExt cx="812800" cy="812800"/>
          </a:xfrm>
        </p:grpSpPr>
        <p:sp>
          <p:nvSpPr>
            <p:cNvPr id="237" name="Freeform 2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38" name="TextBox 23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39" name="Group 239"/>
          <p:cNvGrpSpPr/>
          <p:nvPr/>
        </p:nvGrpSpPr>
        <p:grpSpPr>
          <a:xfrm>
            <a:off x="16250527" y="6949501"/>
            <a:ext cx="1371795" cy="1371795"/>
            <a:chOff x="0" y="0"/>
            <a:chExt cx="812800" cy="812800"/>
          </a:xfrm>
        </p:grpSpPr>
        <p:sp>
          <p:nvSpPr>
            <p:cNvPr id="240" name="Freeform 2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7F40"/>
            </a:solidFill>
          </p:spPr>
          <p:txBody>
            <a:bodyPr/>
            <a:lstStyle/>
            <a:p>
              <a:endParaRPr lang="en-US"/>
            </a:p>
          </p:txBody>
        </p:sp>
        <p:sp>
          <p:nvSpPr>
            <p:cNvPr id="241" name="TextBox 24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42" name="Freeform 242"/>
          <p:cNvSpPr/>
          <p:nvPr/>
        </p:nvSpPr>
        <p:spPr>
          <a:xfrm>
            <a:off x="16294971" y="7443719"/>
            <a:ext cx="1282907" cy="383360"/>
          </a:xfrm>
          <a:custGeom>
            <a:avLst/>
            <a:gdLst/>
            <a:ahLst/>
            <a:cxnLst/>
            <a:rect l="l" t="t" r="r" b="b"/>
            <a:pathLst>
              <a:path w="1282907" h="383360">
                <a:moveTo>
                  <a:pt x="0" y="0"/>
                </a:moveTo>
                <a:lnTo>
                  <a:pt x="1282907" y="0"/>
                </a:lnTo>
                <a:lnTo>
                  <a:pt x="1282907" y="383359"/>
                </a:lnTo>
                <a:lnTo>
                  <a:pt x="0" y="383359"/>
                </a:lnTo>
                <a:lnTo>
                  <a:pt x="0" y="0"/>
                </a:lnTo>
                <a:close/>
              </a:path>
            </a:pathLst>
          </a:custGeom>
          <a:blipFill>
            <a:blip r:embed="rId47"/>
            <a:stretch>
              <a:fillRect l="-37388"/>
            </a:stretch>
          </a:blipFill>
        </p:spPr>
        <p:txBody>
          <a:bodyPr/>
          <a:lstStyle/>
          <a:p>
            <a:endParaRPr lang="en-US"/>
          </a:p>
        </p:txBody>
      </p:sp>
      <p:grpSp>
        <p:nvGrpSpPr>
          <p:cNvPr id="243" name="Group 243"/>
          <p:cNvGrpSpPr/>
          <p:nvPr/>
        </p:nvGrpSpPr>
        <p:grpSpPr>
          <a:xfrm>
            <a:off x="12480054" y="12124857"/>
            <a:ext cx="969577" cy="969577"/>
            <a:chOff x="0" y="0"/>
            <a:chExt cx="812800" cy="812800"/>
          </a:xfrm>
        </p:grpSpPr>
        <p:sp>
          <p:nvSpPr>
            <p:cNvPr id="244" name="Freeform 2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45" name="TextBox 24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46" name="Group 246"/>
          <p:cNvGrpSpPr/>
          <p:nvPr/>
        </p:nvGrpSpPr>
        <p:grpSpPr>
          <a:xfrm>
            <a:off x="11962173" y="13145063"/>
            <a:ext cx="963405" cy="963405"/>
            <a:chOff x="0" y="0"/>
            <a:chExt cx="812800" cy="812800"/>
          </a:xfrm>
        </p:grpSpPr>
        <p:sp>
          <p:nvSpPr>
            <p:cNvPr id="247" name="Freeform 2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A2DA"/>
            </a:solidFill>
          </p:spPr>
          <p:txBody>
            <a:bodyPr/>
            <a:lstStyle/>
            <a:p>
              <a:endParaRPr lang="en-US"/>
            </a:p>
          </p:txBody>
        </p:sp>
        <p:sp>
          <p:nvSpPr>
            <p:cNvPr id="248" name="TextBox 24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49" name="Freeform 249"/>
          <p:cNvSpPr/>
          <p:nvPr/>
        </p:nvSpPr>
        <p:spPr>
          <a:xfrm>
            <a:off x="12005486" y="13342244"/>
            <a:ext cx="859472" cy="569042"/>
          </a:xfrm>
          <a:custGeom>
            <a:avLst/>
            <a:gdLst/>
            <a:ahLst/>
            <a:cxnLst/>
            <a:rect l="l" t="t" r="r" b="b"/>
            <a:pathLst>
              <a:path w="859472" h="569042">
                <a:moveTo>
                  <a:pt x="0" y="0"/>
                </a:moveTo>
                <a:lnTo>
                  <a:pt x="859472" y="0"/>
                </a:lnTo>
                <a:lnTo>
                  <a:pt x="859472" y="569042"/>
                </a:lnTo>
                <a:lnTo>
                  <a:pt x="0" y="569042"/>
                </a:lnTo>
                <a:lnTo>
                  <a:pt x="0" y="0"/>
                </a:lnTo>
                <a:close/>
              </a:path>
            </a:pathLst>
          </a:custGeom>
          <a:blipFill>
            <a:blip r:embed="rId48"/>
            <a:stretch>
              <a:fillRect/>
            </a:stretch>
          </a:blipFill>
        </p:spPr>
        <p:txBody>
          <a:bodyPr/>
          <a:lstStyle/>
          <a:p>
            <a:endParaRPr lang="en-US"/>
          </a:p>
        </p:txBody>
      </p:sp>
      <p:grpSp>
        <p:nvGrpSpPr>
          <p:cNvPr id="250" name="Group 250"/>
          <p:cNvGrpSpPr/>
          <p:nvPr/>
        </p:nvGrpSpPr>
        <p:grpSpPr>
          <a:xfrm>
            <a:off x="12180884" y="14201684"/>
            <a:ext cx="1395692" cy="1395692"/>
            <a:chOff x="0" y="0"/>
            <a:chExt cx="812800" cy="812800"/>
          </a:xfrm>
        </p:grpSpPr>
        <p:sp>
          <p:nvSpPr>
            <p:cNvPr id="251" name="Freeform 2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52" name="TextBox 252"/>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53" name="Group 253"/>
          <p:cNvGrpSpPr/>
          <p:nvPr/>
        </p:nvGrpSpPr>
        <p:grpSpPr>
          <a:xfrm>
            <a:off x="12100186" y="16850629"/>
            <a:ext cx="969577" cy="969577"/>
            <a:chOff x="0" y="0"/>
            <a:chExt cx="812800" cy="812800"/>
          </a:xfrm>
        </p:grpSpPr>
        <p:sp>
          <p:nvSpPr>
            <p:cNvPr id="254" name="Freeform 2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55" name="TextBox 255"/>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56" name="Group 256"/>
          <p:cNvGrpSpPr/>
          <p:nvPr/>
        </p:nvGrpSpPr>
        <p:grpSpPr>
          <a:xfrm>
            <a:off x="12533100" y="18390575"/>
            <a:ext cx="969577" cy="969577"/>
            <a:chOff x="0" y="0"/>
            <a:chExt cx="812800" cy="812800"/>
          </a:xfrm>
        </p:grpSpPr>
        <p:sp>
          <p:nvSpPr>
            <p:cNvPr id="257" name="Freeform 2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58" name="TextBox 258"/>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59" name="Group 259"/>
          <p:cNvGrpSpPr/>
          <p:nvPr/>
        </p:nvGrpSpPr>
        <p:grpSpPr>
          <a:xfrm>
            <a:off x="13135033" y="17106936"/>
            <a:ext cx="1365696" cy="1365696"/>
            <a:chOff x="0" y="0"/>
            <a:chExt cx="812800" cy="812800"/>
          </a:xfrm>
        </p:grpSpPr>
        <p:sp>
          <p:nvSpPr>
            <p:cNvPr id="260" name="Freeform 2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61" name="TextBox 261"/>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62" name="Group 262"/>
          <p:cNvGrpSpPr/>
          <p:nvPr/>
        </p:nvGrpSpPr>
        <p:grpSpPr>
          <a:xfrm>
            <a:off x="12752810" y="15639184"/>
            <a:ext cx="1365696" cy="1365696"/>
            <a:chOff x="0" y="0"/>
            <a:chExt cx="812800" cy="812800"/>
          </a:xfrm>
        </p:grpSpPr>
        <p:sp>
          <p:nvSpPr>
            <p:cNvPr id="263" name="Freeform 2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en-US"/>
            </a:p>
          </p:txBody>
        </p:sp>
        <p:sp>
          <p:nvSpPr>
            <p:cNvPr id="264" name="TextBox 264"/>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grpSp>
        <p:nvGrpSpPr>
          <p:cNvPr id="265" name="Group 265"/>
          <p:cNvGrpSpPr/>
          <p:nvPr/>
        </p:nvGrpSpPr>
        <p:grpSpPr>
          <a:xfrm>
            <a:off x="13525525" y="18502346"/>
            <a:ext cx="1961844" cy="1961844"/>
            <a:chOff x="0" y="0"/>
            <a:chExt cx="812800" cy="812800"/>
          </a:xfrm>
        </p:grpSpPr>
        <p:sp>
          <p:nvSpPr>
            <p:cNvPr id="266" name="Freeform 2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575B"/>
            </a:solidFill>
          </p:spPr>
          <p:txBody>
            <a:bodyPr/>
            <a:lstStyle/>
            <a:p>
              <a:endParaRPr lang="en-US"/>
            </a:p>
          </p:txBody>
        </p:sp>
        <p:sp>
          <p:nvSpPr>
            <p:cNvPr id="267" name="TextBox 267"/>
            <p:cNvSpPr txBox="1"/>
            <p:nvPr/>
          </p:nvSpPr>
          <p:spPr>
            <a:xfrm>
              <a:off x="76200" y="-9525"/>
              <a:ext cx="660400" cy="746125"/>
            </a:xfrm>
            <a:prstGeom prst="rect">
              <a:avLst/>
            </a:prstGeom>
          </p:spPr>
          <p:txBody>
            <a:bodyPr lIns="50674" tIns="50674" rIns="50674" bIns="50674" rtlCol="0" anchor="ctr"/>
            <a:lstStyle/>
            <a:p>
              <a:pPr algn="ctr">
                <a:lnSpc>
                  <a:spcPts val="6000"/>
                </a:lnSpc>
              </a:pPr>
              <a:endParaRPr/>
            </a:p>
          </p:txBody>
        </p:sp>
      </p:grpSp>
      <p:sp>
        <p:nvSpPr>
          <p:cNvPr id="268" name="Freeform 268"/>
          <p:cNvSpPr/>
          <p:nvPr/>
        </p:nvSpPr>
        <p:spPr>
          <a:xfrm>
            <a:off x="13680778" y="19020119"/>
            <a:ext cx="1651339" cy="926298"/>
          </a:xfrm>
          <a:custGeom>
            <a:avLst/>
            <a:gdLst/>
            <a:ahLst/>
            <a:cxnLst/>
            <a:rect l="l" t="t" r="r" b="b"/>
            <a:pathLst>
              <a:path w="1651339" h="926298">
                <a:moveTo>
                  <a:pt x="0" y="0"/>
                </a:moveTo>
                <a:lnTo>
                  <a:pt x="1651339" y="0"/>
                </a:lnTo>
                <a:lnTo>
                  <a:pt x="1651339" y="926298"/>
                </a:lnTo>
                <a:lnTo>
                  <a:pt x="0" y="926298"/>
                </a:lnTo>
                <a:lnTo>
                  <a:pt x="0" y="0"/>
                </a:lnTo>
                <a:close/>
              </a:path>
            </a:pathLst>
          </a:custGeom>
          <a:blipFill>
            <a:blip r:embed="rId49"/>
            <a:stretch>
              <a:fillRect/>
            </a:stretch>
          </a:blipFill>
        </p:spPr>
        <p:txBody>
          <a:bodyPr/>
          <a:lstStyle/>
          <a:p>
            <a:endParaRPr lang="en-US"/>
          </a:p>
        </p:txBody>
      </p:sp>
      <p:sp>
        <p:nvSpPr>
          <p:cNvPr id="269" name="TextBox 269"/>
          <p:cNvSpPr txBox="1"/>
          <p:nvPr/>
        </p:nvSpPr>
        <p:spPr>
          <a:xfrm>
            <a:off x="27039703" y="6609418"/>
            <a:ext cx="1417453" cy="454749"/>
          </a:xfrm>
          <a:prstGeom prst="rect">
            <a:avLst/>
          </a:prstGeom>
        </p:spPr>
        <p:txBody>
          <a:bodyPr lIns="0" tIns="0" rIns="0" bIns="0" rtlCol="0" anchor="t">
            <a:spAutoFit/>
          </a:bodyPr>
          <a:lstStyle/>
          <a:p>
            <a:pPr algn="ctr">
              <a:lnSpc>
                <a:spcPts val="3867"/>
              </a:lnSpc>
            </a:pPr>
            <a:r>
              <a:rPr lang="en-US" sz="2762" b="1">
                <a:solidFill>
                  <a:srgbClr val="FFFFFF"/>
                </a:solidFill>
                <a:latin typeface="Montserrat Bold"/>
                <a:ea typeface="Montserrat Bold"/>
                <a:cs typeface="Montserrat Bold"/>
                <a:sym typeface="Montserrat Bold"/>
              </a:rPr>
              <a:t>Qianxin</a:t>
            </a:r>
          </a:p>
        </p:txBody>
      </p:sp>
      <p:sp>
        <p:nvSpPr>
          <p:cNvPr id="270" name="TextBox 270"/>
          <p:cNvSpPr txBox="1"/>
          <p:nvPr/>
        </p:nvSpPr>
        <p:spPr>
          <a:xfrm>
            <a:off x="17353360" y="6415705"/>
            <a:ext cx="868303" cy="385475"/>
          </a:xfrm>
          <a:prstGeom prst="rect">
            <a:avLst/>
          </a:prstGeom>
        </p:spPr>
        <p:txBody>
          <a:bodyPr lIns="0" tIns="0" rIns="0" bIns="0" rtlCol="0" anchor="t">
            <a:spAutoFit/>
          </a:bodyPr>
          <a:lstStyle/>
          <a:p>
            <a:pPr algn="ctr">
              <a:lnSpc>
                <a:spcPts val="3286"/>
              </a:lnSpc>
            </a:pPr>
            <a:r>
              <a:rPr lang="en-US" sz="2347" b="1">
                <a:solidFill>
                  <a:srgbClr val="FFFFFF"/>
                </a:solidFill>
                <a:latin typeface="Montserrat Bold"/>
                <a:ea typeface="Montserrat Bold"/>
                <a:cs typeface="Montserrat Bold"/>
                <a:sym typeface="Montserrat Bold"/>
              </a:rPr>
              <a:t>NCSC</a:t>
            </a:r>
          </a:p>
        </p:txBody>
      </p:sp>
      <p:sp>
        <p:nvSpPr>
          <p:cNvPr id="271" name="TextBox 271"/>
          <p:cNvSpPr txBox="1"/>
          <p:nvPr/>
        </p:nvSpPr>
        <p:spPr>
          <a:xfrm>
            <a:off x="28582799" y="5899052"/>
            <a:ext cx="790158" cy="198980"/>
          </a:xfrm>
          <a:prstGeom prst="rect">
            <a:avLst/>
          </a:prstGeom>
        </p:spPr>
        <p:txBody>
          <a:bodyPr lIns="0" tIns="0" rIns="0" bIns="0" rtlCol="0" anchor="t">
            <a:spAutoFit/>
          </a:bodyPr>
          <a:lstStyle/>
          <a:p>
            <a:pPr algn="ctr">
              <a:lnSpc>
                <a:spcPts val="1657"/>
              </a:lnSpc>
            </a:pPr>
            <a:r>
              <a:rPr lang="en-US" sz="1183" b="1">
                <a:solidFill>
                  <a:srgbClr val="FFFFFF"/>
                </a:solidFill>
                <a:latin typeface="Montserrat Bold"/>
                <a:ea typeface="Montserrat Bold"/>
                <a:cs typeface="Montserrat Bold"/>
                <a:sym typeface="Montserrat Bold"/>
              </a:rPr>
              <a:t>Forescout</a:t>
            </a:r>
          </a:p>
        </p:txBody>
      </p:sp>
      <p:sp>
        <p:nvSpPr>
          <p:cNvPr id="272" name="TextBox 272"/>
          <p:cNvSpPr txBox="1"/>
          <p:nvPr/>
        </p:nvSpPr>
        <p:spPr>
          <a:xfrm>
            <a:off x="26917741" y="25035138"/>
            <a:ext cx="584413" cy="551291"/>
          </a:xfrm>
          <a:prstGeom prst="rect">
            <a:avLst/>
          </a:prstGeom>
        </p:spPr>
        <p:txBody>
          <a:bodyPr lIns="0" tIns="0" rIns="0" bIns="0" rtlCol="0" anchor="t">
            <a:spAutoFit/>
          </a:bodyPr>
          <a:lstStyle/>
          <a:p>
            <a:pPr algn="ctr">
              <a:lnSpc>
                <a:spcPts val="2336"/>
              </a:lnSpc>
            </a:pPr>
            <a:r>
              <a:rPr lang="en-US" sz="1668" b="1">
                <a:solidFill>
                  <a:srgbClr val="FFFFFF"/>
                </a:solidFill>
                <a:latin typeface="Montserrat Bold"/>
                <a:ea typeface="Montserrat Bold"/>
                <a:cs typeface="Montserrat Bold"/>
                <a:sym typeface="Montserrat Bold"/>
              </a:rPr>
              <a:t>CERT</a:t>
            </a:r>
          </a:p>
          <a:p>
            <a:pPr algn="ctr">
              <a:lnSpc>
                <a:spcPts val="2336"/>
              </a:lnSpc>
            </a:pPr>
            <a:r>
              <a:rPr lang="en-US" sz="1668" b="1">
                <a:solidFill>
                  <a:srgbClr val="FFFFFF"/>
                </a:solidFill>
                <a:latin typeface="Montserrat Bold"/>
                <a:ea typeface="Montserrat Bold"/>
                <a:cs typeface="Montserrat Bold"/>
                <a:sym typeface="Montserrat Bold"/>
              </a:rPr>
              <a:t>PL</a:t>
            </a:r>
          </a:p>
        </p:txBody>
      </p:sp>
      <p:sp>
        <p:nvSpPr>
          <p:cNvPr id="273" name="TextBox 273"/>
          <p:cNvSpPr txBox="1"/>
          <p:nvPr/>
        </p:nvSpPr>
        <p:spPr>
          <a:xfrm>
            <a:off x="25928339" y="26009549"/>
            <a:ext cx="885858" cy="170266"/>
          </a:xfrm>
          <a:prstGeom prst="rect">
            <a:avLst/>
          </a:prstGeom>
        </p:spPr>
        <p:txBody>
          <a:bodyPr lIns="0" tIns="0" rIns="0" bIns="0" rtlCol="0" anchor="t">
            <a:spAutoFit/>
          </a:bodyPr>
          <a:lstStyle/>
          <a:p>
            <a:pPr algn="ctr">
              <a:lnSpc>
                <a:spcPts val="1470"/>
              </a:lnSpc>
            </a:pPr>
            <a:r>
              <a:rPr lang="en-US" sz="1050" b="1">
                <a:solidFill>
                  <a:srgbClr val="FFFFFF"/>
                </a:solidFill>
                <a:latin typeface="Montserrat Bold"/>
                <a:ea typeface="Montserrat Bold"/>
                <a:cs typeface="Montserrat Bold"/>
                <a:sym typeface="Montserrat Bold"/>
              </a:rPr>
              <a:t>Cyberreason</a:t>
            </a:r>
          </a:p>
        </p:txBody>
      </p:sp>
      <p:sp>
        <p:nvSpPr>
          <p:cNvPr id="274" name="TextBox 274"/>
          <p:cNvSpPr txBox="1"/>
          <p:nvPr/>
        </p:nvSpPr>
        <p:spPr>
          <a:xfrm>
            <a:off x="31341115" y="21781817"/>
            <a:ext cx="799363" cy="602300"/>
          </a:xfrm>
          <a:prstGeom prst="rect">
            <a:avLst/>
          </a:prstGeom>
        </p:spPr>
        <p:txBody>
          <a:bodyPr lIns="0" tIns="0" rIns="0" bIns="0" rtlCol="0" anchor="t">
            <a:spAutoFit/>
          </a:bodyPr>
          <a:lstStyle/>
          <a:p>
            <a:pPr algn="ctr">
              <a:lnSpc>
                <a:spcPts val="2521"/>
              </a:lnSpc>
            </a:pPr>
            <a:r>
              <a:rPr lang="en-US" sz="1801" b="1">
                <a:solidFill>
                  <a:srgbClr val="FFFFFF"/>
                </a:solidFill>
                <a:latin typeface="Montserrat Bold"/>
                <a:ea typeface="Montserrat Bold"/>
                <a:cs typeface="Montserrat Bold"/>
                <a:sym typeface="Montserrat Bold"/>
              </a:rPr>
              <a:t>Falcon</a:t>
            </a:r>
          </a:p>
          <a:p>
            <a:pPr algn="ctr">
              <a:lnSpc>
                <a:spcPts val="2521"/>
              </a:lnSpc>
            </a:pPr>
            <a:r>
              <a:rPr lang="en-US" sz="1801" b="1">
                <a:solidFill>
                  <a:srgbClr val="FFFFFF"/>
                </a:solidFill>
                <a:latin typeface="Montserrat Bold"/>
                <a:ea typeface="Montserrat Bold"/>
                <a:cs typeface="Montserrat Bold"/>
                <a:sym typeface="Montserrat Bold"/>
              </a:rPr>
              <a:t>Feeds</a:t>
            </a:r>
          </a:p>
        </p:txBody>
      </p:sp>
      <p:sp>
        <p:nvSpPr>
          <p:cNvPr id="275" name="TextBox 275"/>
          <p:cNvSpPr txBox="1"/>
          <p:nvPr/>
        </p:nvSpPr>
        <p:spPr>
          <a:xfrm>
            <a:off x="32389600" y="21686474"/>
            <a:ext cx="897592" cy="215794"/>
          </a:xfrm>
          <a:prstGeom prst="rect">
            <a:avLst/>
          </a:prstGeom>
        </p:spPr>
        <p:txBody>
          <a:bodyPr lIns="0" tIns="0" rIns="0" bIns="0" rtlCol="0" anchor="t">
            <a:spAutoFit/>
          </a:bodyPr>
          <a:lstStyle/>
          <a:p>
            <a:pPr algn="ctr">
              <a:lnSpc>
                <a:spcPts val="1821"/>
              </a:lnSpc>
            </a:pPr>
            <a:r>
              <a:rPr lang="en-US" sz="1300" b="1">
                <a:solidFill>
                  <a:srgbClr val="FFFFFF"/>
                </a:solidFill>
                <a:latin typeface="Montserrat Bold"/>
                <a:ea typeface="Montserrat Bold"/>
                <a:cs typeface="Montserrat Bold"/>
                <a:sym typeface="Montserrat Bold"/>
              </a:rPr>
              <a:t>Sensepost</a:t>
            </a:r>
          </a:p>
        </p:txBody>
      </p:sp>
      <p:sp>
        <p:nvSpPr>
          <p:cNvPr id="276" name="TextBox 276"/>
          <p:cNvSpPr txBox="1"/>
          <p:nvPr/>
        </p:nvSpPr>
        <p:spPr>
          <a:xfrm>
            <a:off x="33176282" y="18161957"/>
            <a:ext cx="883504" cy="514413"/>
          </a:xfrm>
          <a:prstGeom prst="rect">
            <a:avLst/>
          </a:prstGeom>
        </p:spPr>
        <p:txBody>
          <a:bodyPr lIns="0" tIns="0" rIns="0" bIns="0" rtlCol="0" anchor="t">
            <a:spAutoFit/>
          </a:bodyPr>
          <a:lstStyle/>
          <a:p>
            <a:pPr algn="ctr">
              <a:lnSpc>
                <a:spcPts val="2171"/>
              </a:lnSpc>
            </a:pPr>
            <a:r>
              <a:rPr lang="en-US" sz="1550" b="1">
                <a:solidFill>
                  <a:srgbClr val="FFFFFF"/>
                </a:solidFill>
                <a:latin typeface="Montserrat Bold"/>
                <a:ea typeface="Montserrat Bold"/>
                <a:cs typeface="Montserrat Bold"/>
                <a:sym typeface="Montserrat Bold"/>
              </a:rPr>
              <a:t>Hunter</a:t>
            </a:r>
          </a:p>
          <a:p>
            <a:pPr algn="ctr">
              <a:lnSpc>
                <a:spcPts val="2171"/>
              </a:lnSpc>
            </a:pPr>
            <a:r>
              <a:rPr lang="en-US" sz="1550" b="1">
                <a:solidFill>
                  <a:srgbClr val="FFFFFF"/>
                </a:solidFill>
                <a:latin typeface="Montserrat Bold"/>
                <a:ea typeface="Montserrat Bold"/>
                <a:cs typeface="Montserrat Bold"/>
                <a:sym typeface="Montserrat Bold"/>
              </a:rPr>
              <a:t>Strategy</a:t>
            </a:r>
          </a:p>
        </p:txBody>
      </p:sp>
      <p:sp>
        <p:nvSpPr>
          <p:cNvPr id="277" name="TextBox 277"/>
          <p:cNvSpPr txBox="1"/>
          <p:nvPr/>
        </p:nvSpPr>
        <p:spPr>
          <a:xfrm>
            <a:off x="33167352" y="12790614"/>
            <a:ext cx="915120" cy="266264"/>
          </a:xfrm>
          <a:prstGeom prst="rect">
            <a:avLst/>
          </a:prstGeom>
        </p:spPr>
        <p:txBody>
          <a:bodyPr lIns="0" tIns="0" rIns="0" bIns="0" rtlCol="0" anchor="t">
            <a:spAutoFit/>
          </a:bodyPr>
          <a:lstStyle/>
          <a:p>
            <a:pPr algn="ctr">
              <a:lnSpc>
                <a:spcPts val="2219"/>
              </a:lnSpc>
            </a:pPr>
            <a:r>
              <a:rPr lang="en-US" sz="1585" b="1">
                <a:solidFill>
                  <a:srgbClr val="FFFFFF"/>
                </a:solidFill>
                <a:latin typeface="Montserrat Bold"/>
                <a:ea typeface="Montserrat Bold"/>
                <a:cs typeface="Montserrat Bold"/>
                <a:sym typeface="Montserrat Bold"/>
              </a:rPr>
              <a:t>KB CERT</a:t>
            </a:r>
          </a:p>
        </p:txBody>
      </p:sp>
      <p:sp>
        <p:nvSpPr>
          <p:cNvPr id="278" name="TextBox 278"/>
          <p:cNvSpPr txBox="1"/>
          <p:nvPr/>
        </p:nvSpPr>
        <p:spPr>
          <a:xfrm>
            <a:off x="26122867" y="5357508"/>
            <a:ext cx="1219337" cy="286651"/>
          </a:xfrm>
          <a:prstGeom prst="rect">
            <a:avLst/>
          </a:prstGeom>
        </p:spPr>
        <p:txBody>
          <a:bodyPr lIns="0" tIns="0" rIns="0" bIns="0" rtlCol="0" anchor="t">
            <a:spAutoFit/>
          </a:bodyPr>
          <a:lstStyle/>
          <a:p>
            <a:pPr algn="ctr">
              <a:lnSpc>
                <a:spcPts val="2417"/>
              </a:lnSpc>
            </a:pPr>
            <a:r>
              <a:rPr lang="en-US" sz="1726" b="1">
                <a:solidFill>
                  <a:srgbClr val="FFFFFF"/>
                </a:solidFill>
                <a:latin typeface="Montserrat Bold"/>
                <a:ea typeface="Montserrat Bold"/>
                <a:cs typeface="Montserrat Bold"/>
                <a:sym typeface="Montserrat Bold"/>
              </a:rPr>
              <a:t>Reliaquest</a:t>
            </a:r>
          </a:p>
        </p:txBody>
      </p:sp>
      <p:sp>
        <p:nvSpPr>
          <p:cNvPr id="279" name="TextBox 279"/>
          <p:cNvSpPr txBox="1"/>
          <p:nvPr/>
        </p:nvSpPr>
        <p:spPr>
          <a:xfrm>
            <a:off x="31545719" y="9557018"/>
            <a:ext cx="893887" cy="266264"/>
          </a:xfrm>
          <a:prstGeom prst="rect">
            <a:avLst/>
          </a:prstGeom>
        </p:spPr>
        <p:txBody>
          <a:bodyPr lIns="0" tIns="0" rIns="0" bIns="0" rtlCol="0" anchor="t">
            <a:spAutoFit/>
          </a:bodyPr>
          <a:lstStyle/>
          <a:p>
            <a:pPr algn="ctr">
              <a:lnSpc>
                <a:spcPts val="2219"/>
              </a:lnSpc>
            </a:pPr>
            <a:r>
              <a:rPr lang="en-US" sz="1585" b="1">
                <a:solidFill>
                  <a:srgbClr val="FFFFFF"/>
                </a:solidFill>
                <a:latin typeface="Montserrat Bold"/>
                <a:ea typeface="Montserrat Bold"/>
                <a:cs typeface="Montserrat Bold"/>
                <a:sym typeface="Montserrat Bold"/>
              </a:rPr>
              <a:t>Gladinet</a:t>
            </a:r>
          </a:p>
        </p:txBody>
      </p:sp>
      <p:sp>
        <p:nvSpPr>
          <p:cNvPr id="280" name="TextBox 280"/>
          <p:cNvSpPr txBox="1"/>
          <p:nvPr/>
        </p:nvSpPr>
        <p:spPr>
          <a:xfrm>
            <a:off x="32701393" y="9323624"/>
            <a:ext cx="849394" cy="514412"/>
          </a:xfrm>
          <a:prstGeom prst="rect">
            <a:avLst/>
          </a:prstGeom>
        </p:spPr>
        <p:txBody>
          <a:bodyPr lIns="0" tIns="0" rIns="0" bIns="0" rtlCol="0" anchor="t">
            <a:spAutoFit/>
          </a:bodyPr>
          <a:lstStyle/>
          <a:p>
            <a:pPr algn="ctr">
              <a:lnSpc>
                <a:spcPts val="2171"/>
              </a:lnSpc>
            </a:pPr>
            <a:r>
              <a:rPr lang="en-US" sz="1550" b="1">
                <a:solidFill>
                  <a:srgbClr val="FFFFFF"/>
                </a:solidFill>
                <a:latin typeface="Montserrat Bold"/>
                <a:ea typeface="Montserrat Bold"/>
                <a:cs typeface="Montserrat Bold"/>
                <a:sym typeface="Montserrat Bold"/>
              </a:rPr>
              <a:t>Security</a:t>
            </a:r>
          </a:p>
          <a:p>
            <a:pPr algn="ctr">
              <a:lnSpc>
                <a:spcPts val="2171"/>
              </a:lnSpc>
            </a:pPr>
            <a:r>
              <a:rPr lang="en-US" sz="1550" b="1">
                <a:solidFill>
                  <a:srgbClr val="FFFFFF"/>
                </a:solidFill>
                <a:latin typeface="Montserrat Bold"/>
                <a:ea typeface="Montserrat Bold"/>
                <a:cs typeface="Montserrat Bold"/>
                <a:sym typeface="Montserrat Bold"/>
              </a:rPr>
              <a:t>Week</a:t>
            </a:r>
          </a:p>
        </p:txBody>
      </p:sp>
      <p:sp>
        <p:nvSpPr>
          <p:cNvPr id="281" name="TextBox 281"/>
          <p:cNvSpPr txBox="1"/>
          <p:nvPr/>
        </p:nvSpPr>
        <p:spPr>
          <a:xfrm>
            <a:off x="30306070" y="7228358"/>
            <a:ext cx="814197" cy="266264"/>
          </a:xfrm>
          <a:prstGeom prst="rect">
            <a:avLst/>
          </a:prstGeom>
        </p:spPr>
        <p:txBody>
          <a:bodyPr lIns="0" tIns="0" rIns="0" bIns="0" rtlCol="0" anchor="t">
            <a:spAutoFit/>
          </a:bodyPr>
          <a:lstStyle/>
          <a:p>
            <a:pPr algn="ctr">
              <a:lnSpc>
                <a:spcPts val="2219"/>
              </a:lnSpc>
            </a:pPr>
            <a:r>
              <a:rPr lang="en-US" sz="1585" b="1">
                <a:solidFill>
                  <a:srgbClr val="FFFFFF"/>
                </a:solidFill>
                <a:latin typeface="Montserrat Bold"/>
                <a:ea typeface="Montserrat Bold"/>
                <a:cs typeface="Montserrat Bold"/>
                <a:sym typeface="Montserrat Bold"/>
              </a:rPr>
              <a:t>Aviatrix</a:t>
            </a:r>
          </a:p>
        </p:txBody>
      </p:sp>
      <p:sp>
        <p:nvSpPr>
          <p:cNvPr id="282" name="TextBox 282"/>
          <p:cNvSpPr txBox="1"/>
          <p:nvPr/>
        </p:nvSpPr>
        <p:spPr>
          <a:xfrm>
            <a:off x="21902029" y="4721693"/>
            <a:ext cx="908987" cy="269349"/>
          </a:xfrm>
          <a:prstGeom prst="rect">
            <a:avLst/>
          </a:prstGeom>
        </p:spPr>
        <p:txBody>
          <a:bodyPr lIns="0" tIns="0" rIns="0" bIns="0" rtlCol="0" anchor="t">
            <a:spAutoFit/>
          </a:bodyPr>
          <a:lstStyle/>
          <a:p>
            <a:pPr algn="ctr">
              <a:lnSpc>
                <a:spcPts val="2341"/>
              </a:lnSpc>
            </a:pPr>
            <a:r>
              <a:rPr lang="en-US" sz="1672" b="1">
                <a:solidFill>
                  <a:srgbClr val="FFFFFF"/>
                </a:solidFill>
                <a:latin typeface="Montserrat Bold"/>
                <a:ea typeface="Montserrat Bold"/>
                <a:cs typeface="Montserrat Bold"/>
                <a:sym typeface="Montserrat Bold"/>
              </a:rPr>
              <a:t>Fearsoff</a:t>
            </a:r>
          </a:p>
        </p:txBody>
      </p:sp>
      <p:sp>
        <p:nvSpPr>
          <p:cNvPr id="283" name="TextBox 283"/>
          <p:cNvSpPr txBox="1"/>
          <p:nvPr/>
        </p:nvSpPr>
        <p:spPr>
          <a:xfrm>
            <a:off x="22767297" y="26058193"/>
            <a:ext cx="919911" cy="371660"/>
          </a:xfrm>
          <a:prstGeom prst="rect">
            <a:avLst/>
          </a:prstGeom>
        </p:spPr>
        <p:txBody>
          <a:bodyPr lIns="0" tIns="0" rIns="0" bIns="0" rtlCol="0" anchor="t">
            <a:spAutoFit/>
          </a:bodyPr>
          <a:lstStyle/>
          <a:p>
            <a:pPr algn="ctr">
              <a:lnSpc>
                <a:spcPts val="3151"/>
              </a:lnSpc>
            </a:pPr>
            <a:r>
              <a:rPr lang="en-US" sz="2251" b="1">
                <a:solidFill>
                  <a:srgbClr val="FFFFFF"/>
                </a:solidFill>
                <a:latin typeface="Montserrat Bold"/>
                <a:ea typeface="Montserrat Bold"/>
                <a:cs typeface="Montserrat Bold"/>
                <a:sym typeface="Montserrat Bold"/>
              </a:rPr>
              <a:t>Horde</a:t>
            </a:r>
          </a:p>
        </p:txBody>
      </p:sp>
      <p:sp>
        <p:nvSpPr>
          <p:cNvPr id="284" name="TextBox 284"/>
          <p:cNvSpPr txBox="1"/>
          <p:nvPr/>
        </p:nvSpPr>
        <p:spPr>
          <a:xfrm>
            <a:off x="31453577" y="22931310"/>
            <a:ext cx="849397" cy="514413"/>
          </a:xfrm>
          <a:prstGeom prst="rect">
            <a:avLst/>
          </a:prstGeom>
        </p:spPr>
        <p:txBody>
          <a:bodyPr lIns="0" tIns="0" rIns="0" bIns="0" rtlCol="0" anchor="t">
            <a:spAutoFit/>
          </a:bodyPr>
          <a:lstStyle/>
          <a:p>
            <a:pPr algn="ctr">
              <a:lnSpc>
                <a:spcPts val="2171"/>
              </a:lnSpc>
            </a:pPr>
            <a:r>
              <a:rPr lang="en-US" sz="1550" b="1">
                <a:solidFill>
                  <a:srgbClr val="FFFFFF"/>
                </a:solidFill>
                <a:latin typeface="Montserrat Bold"/>
                <a:ea typeface="Montserrat Bold"/>
                <a:cs typeface="Montserrat Bold"/>
                <a:sym typeface="Montserrat Bold"/>
              </a:rPr>
              <a:t>Step</a:t>
            </a:r>
          </a:p>
          <a:p>
            <a:pPr algn="ctr">
              <a:lnSpc>
                <a:spcPts val="2171"/>
              </a:lnSpc>
            </a:pPr>
            <a:r>
              <a:rPr lang="en-US" sz="1550" b="1">
                <a:solidFill>
                  <a:srgbClr val="FFFFFF"/>
                </a:solidFill>
                <a:latin typeface="Montserrat Bold"/>
                <a:ea typeface="Montserrat Bold"/>
                <a:cs typeface="Montserrat Bold"/>
                <a:sym typeface="Montserrat Bold"/>
              </a:rPr>
              <a:t>Security</a:t>
            </a:r>
          </a:p>
        </p:txBody>
      </p:sp>
      <p:sp>
        <p:nvSpPr>
          <p:cNvPr id="285" name="TextBox 285"/>
          <p:cNvSpPr txBox="1"/>
          <p:nvPr/>
        </p:nvSpPr>
        <p:spPr>
          <a:xfrm>
            <a:off x="19252553" y="5634750"/>
            <a:ext cx="811828" cy="254124"/>
          </a:xfrm>
          <a:prstGeom prst="rect">
            <a:avLst/>
          </a:prstGeom>
        </p:spPr>
        <p:txBody>
          <a:bodyPr lIns="0" tIns="0" rIns="0" bIns="0" rtlCol="0" anchor="t">
            <a:spAutoFit/>
          </a:bodyPr>
          <a:lstStyle/>
          <a:p>
            <a:pPr algn="ctr">
              <a:lnSpc>
                <a:spcPts val="2101"/>
              </a:lnSpc>
            </a:pPr>
            <a:r>
              <a:rPr lang="en-US" sz="1500" b="1">
                <a:solidFill>
                  <a:srgbClr val="FFFFFF"/>
                </a:solidFill>
                <a:latin typeface="Montserrat Bold"/>
                <a:ea typeface="Montserrat Bold"/>
                <a:cs typeface="Montserrat Bold"/>
                <a:sym typeface="Montserrat Bold"/>
              </a:rPr>
              <a:t>Cofense</a:t>
            </a:r>
          </a:p>
        </p:txBody>
      </p:sp>
      <p:sp>
        <p:nvSpPr>
          <p:cNvPr id="286" name="TextBox 286"/>
          <p:cNvSpPr txBox="1"/>
          <p:nvPr/>
        </p:nvSpPr>
        <p:spPr>
          <a:xfrm>
            <a:off x="18224306" y="5634750"/>
            <a:ext cx="667630" cy="254124"/>
          </a:xfrm>
          <a:prstGeom prst="rect">
            <a:avLst/>
          </a:prstGeom>
        </p:spPr>
        <p:txBody>
          <a:bodyPr lIns="0" tIns="0" rIns="0" bIns="0" rtlCol="0" anchor="t">
            <a:spAutoFit/>
          </a:bodyPr>
          <a:lstStyle/>
          <a:p>
            <a:pPr algn="ctr">
              <a:lnSpc>
                <a:spcPts val="2101"/>
              </a:lnSpc>
            </a:pPr>
            <a:r>
              <a:rPr lang="en-US" sz="1500" b="1">
                <a:solidFill>
                  <a:srgbClr val="FFFFFF"/>
                </a:solidFill>
                <a:latin typeface="Montserrat Bold"/>
                <a:ea typeface="Montserrat Bold"/>
                <a:cs typeface="Montserrat Bold"/>
                <a:sym typeface="Montserrat Bold"/>
              </a:rPr>
              <a:t>Sekoia</a:t>
            </a:r>
          </a:p>
        </p:txBody>
      </p:sp>
      <p:sp>
        <p:nvSpPr>
          <p:cNvPr id="287" name="TextBox 287"/>
          <p:cNvSpPr txBox="1"/>
          <p:nvPr/>
        </p:nvSpPr>
        <p:spPr>
          <a:xfrm>
            <a:off x="15178279" y="7673885"/>
            <a:ext cx="866802" cy="199070"/>
          </a:xfrm>
          <a:prstGeom prst="rect">
            <a:avLst/>
          </a:prstGeom>
        </p:spPr>
        <p:txBody>
          <a:bodyPr lIns="0" tIns="0" rIns="0" bIns="0" rtlCol="0" anchor="t">
            <a:spAutoFit/>
          </a:bodyPr>
          <a:lstStyle/>
          <a:p>
            <a:pPr algn="ctr">
              <a:lnSpc>
                <a:spcPts val="1751"/>
              </a:lnSpc>
            </a:pPr>
            <a:r>
              <a:rPr lang="en-US" sz="1250" b="1">
                <a:solidFill>
                  <a:srgbClr val="FFFFFF"/>
                </a:solidFill>
                <a:latin typeface="Montserrat Bold"/>
                <a:ea typeface="Montserrat Bold"/>
                <a:cs typeface="Montserrat Bold"/>
                <a:sym typeface="Montserrat Bold"/>
              </a:rPr>
              <a:t>rt-security</a:t>
            </a:r>
          </a:p>
        </p:txBody>
      </p:sp>
      <p:sp>
        <p:nvSpPr>
          <p:cNvPr id="288" name="TextBox 288"/>
          <p:cNvSpPr txBox="1"/>
          <p:nvPr/>
        </p:nvSpPr>
        <p:spPr>
          <a:xfrm>
            <a:off x="12494027" y="12445531"/>
            <a:ext cx="941631" cy="290128"/>
          </a:xfrm>
          <a:prstGeom prst="rect">
            <a:avLst/>
          </a:prstGeom>
        </p:spPr>
        <p:txBody>
          <a:bodyPr lIns="0" tIns="0" rIns="0" bIns="0" rtlCol="0" anchor="t">
            <a:spAutoFit/>
          </a:bodyPr>
          <a:lstStyle/>
          <a:p>
            <a:pPr algn="ctr">
              <a:lnSpc>
                <a:spcPts val="2451"/>
              </a:lnSpc>
            </a:pPr>
            <a:r>
              <a:rPr lang="en-US" sz="1751" b="1">
                <a:solidFill>
                  <a:srgbClr val="FFFFFF"/>
                </a:solidFill>
                <a:latin typeface="Montserrat Bold"/>
                <a:ea typeface="Montserrat Bold"/>
                <a:cs typeface="Montserrat Bold"/>
                <a:sym typeface="Montserrat Bold"/>
              </a:rPr>
              <a:t>Olegzay</a:t>
            </a:r>
          </a:p>
        </p:txBody>
      </p:sp>
      <p:sp>
        <p:nvSpPr>
          <p:cNvPr id="289" name="TextBox 289"/>
          <p:cNvSpPr txBox="1"/>
          <p:nvPr/>
        </p:nvSpPr>
        <p:spPr>
          <a:xfrm>
            <a:off x="12254784" y="14690130"/>
            <a:ext cx="1247892" cy="371174"/>
          </a:xfrm>
          <a:prstGeom prst="rect">
            <a:avLst/>
          </a:prstGeom>
        </p:spPr>
        <p:txBody>
          <a:bodyPr lIns="0" tIns="0" rIns="0" bIns="0" rtlCol="0" anchor="t">
            <a:spAutoFit/>
          </a:bodyPr>
          <a:lstStyle/>
          <a:p>
            <a:pPr algn="ctr">
              <a:lnSpc>
                <a:spcPts val="3178"/>
              </a:lnSpc>
            </a:pPr>
            <a:r>
              <a:rPr lang="en-US" sz="2270" b="1">
                <a:solidFill>
                  <a:srgbClr val="FFFFFF"/>
                </a:solidFill>
                <a:latin typeface="Montserrat Bold"/>
                <a:ea typeface="Montserrat Bold"/>
                <a:cs typeface="Montserrat Bold"/>
                <a:sym typeface="Montserrat Bold"/>
              </a:rPr>
              <a:t>Kevintel</a:t>
            </a:r>
          </a:p>
        </p:txBody>
      </p:sp>
      <p:sp>
        <p:nvSpPr>
          <p:cNvPr id="290" name="TextBox 290"/>
          <p:cNvSpPr txBox="1"/>
          <p:nvPr/>
        </p:nvSpPr>
        <p:spPr>
          <a:xfrm>
            <a:off x="12117344" y="17171303"/>
            <a:ext cx="935261" cy="290128"/>
          </a:xfrm>
          <a:prstGeom prst="rect">
            <a:avLst/>
          </a:prstGeom>
        </p:spPr>
        <p:txBody>
          <a:bodyPr lIns="0" tIns="0" rIns="0" bIns="0" rtlCol="0" anchor="t">
            <a:spAutoFit/>
          </a:bodyPr>
          <a:lstStyle/>
          <a:p>
            <a:pPr algn="ctr">
              <a:lnSpc>
                <a:spcPts val="2451"/>
              </a:lnSpc>
            </a:pPr>
            <a:r>
              <a:rPr lang="en-US" sz="1751" b="1">
                <a:solidFill>
                  <a:srgbClr val="FFFFFF"/>
                </a:solidFill>
                <a:latin typeface="Montserrat Bold"/>
                <a:ea typeface="Montserrat Bold"/>
                <a:cs typeface="Montserrat Bold"/>
                <a:sym typeface="Montserrat Bold"/>
              </a:rPr>
              <a:t>Onapsis</a:t>
            </a:r>
          </a:p>
        </p:txBody>
      </p:sp>
      <p:sp>
        <p:nvSpPr>
          <p:cNvPr id="291" name="TextBox 291"/>
          <p:cNvSpPr txBox="1"/>
          <p:nvPr/>
        </p:nvSpPr>
        <p:spPr>
          <a:xfrm>
            <a:off x="12658262" y="18562997"/>
            <a:ext cx="719253" cy="586632"/>
          </a:xfrm>
          <a:prstGeom prst="rect">
            <a:avLst/>
          </a:prstGeom>
        </p:spPr>
        <p:txBody>
          <a:bodyPr lIns="0" tIns="0" rIns="0" bIns="0" rtlCol="0" anchor="t">
            <a:spAutoFit/>
          </a:bodyPr>
          <a:lstStyle/>
          <a:p>
            <a:pPr algn="ctr">
              <a:lnSpc>
                <a:spcPts val="2451"/>
              </a:lnSpc>
            </a:pPr>
            <a:r>
              <a:rPr lang="en-US" sz="1751" b="1">
                <a:solidFill>
                  <a:srgbClr val="FFFFFF"/>
                </a:solidFill>
                <a:latin typeface="Montserrat Bold"/>
                <a:ea typeface="Montserrat Bold"/>
                <a:cs typeface="Montserrat Bold"/>
                <a:sym typeface="Montserrat Bold"/>
              </a:rPr>
              <a:t>NCC</a:t>
            </a:r>
          </a:p>
          <a:p>
            <a:pPr algn="ctr">
              <a:lnSpc>
                <a:spcPts val="2451"/>
              </a:lnSpc>
            </a:pPr>
            <a:r>
              <a:rPr lang="en-US" sz="1751" b="1">
                <a:solidFill>
                  <a:srgbClr val="FFFFFF"/>
                </a:solidFill>
                <a:latin typeface="Montserrat Bold"/>
                <a:ea typeface="Montserrat Bold"/>
                <a:cs typeface="Montserrat Bold"/>
                <a:sym typeface="Montserrat Bold"/>
              </a:rPr>
              <a:t>Group</a:t>
            </a:r>
          </a:p>
        </p:txBody>
      </p:sp>
      <p:sp>
        <p:nvSpPr>
          <p:cNvPr id="292" name="TextBox 292"/>
          <p:cNvSpPr txBox="1"/>
          <p:nvPr/>
        </p:nvSpPr>
        <p:spPr>
          <a:xfrm>
            <a:off x="13207802" y="17628193"/>
            <a:ext cx="1220158" cy="285083"/>
          </a:xfrm>
          <a:prstGeom prst="rect">
            <a:avLst/>
          </a:prstGeom>
        </p:spPr>
        <p:txBody>
          <a:bodyPr lIns="0" tIns="0" rIns="0" bIns="0" rtlCol="0" anchor="t">
            <a:spAutoFit/>
          </a:bodyPr>
          <a:lstStyle/>
          <a:p>
            <a:pPr algn="ctr">
              <a:lnSpc>
                <a:spcPts val="2402"/>
              </a:lnSpc>
            </a:pPr>
            <a:r>
              <a:rPr lang="en-US" sz="1715" b="1">
                <a:solidFill>
                  <a:srgbClr val="FFFFFF"/>
                </a:solidFill>
                <a:latin typeface="Montserrat Bold"/>
                <a:ea typeface="Montserrat Bold"/>
                <a:cs typeface="Montserrat Bold"/>
                <a:sym typeface="Montserrat Bold"/>
              </a:rPr>
              <a:t>Chocapikk</a:t>
            </a:r>
          </a:p>
        </p:txBody>
      </p:sp>
      <p:sp>
        <p:nvSpPr>
          <p:cNvPr id="293" name="TextBox 293"/>
          <p:cNvSpPr txBox="1"/>
          <p:nvPr/>
        </p:nvSpPr>
        <p:spPr>
          <a:xfrm>
            <a:off x="12809193" y="15939757"/>
            <a:ext cx="1252929" cy="735975"/>
          </a:xfrm>
          <a:prstGeom prst="rect">
            <a:avLst/>
          </a:prstGeom>
        </p:spPr>
        <p:txBody>
          <a:bodyPr lIns="0" tIns="0" rIns="0" bIns="0" rtlCol="0" anchor="t">
            <a:spAutoFit/>
          </a:bodyPr>
          <a:lstStyle/>
          <a:p>
            <a:pPr algn="ctr">
              <a:lnSpc>
                <a:spcPts val="2052"/>
              </a:lnSpc>
            </a:pPr>
            <a:r>
              <a:rPr lang="en-US" sz="1465" b="1">
                <a:solidFill>
                  <a:srgbClr val="FFFFFF"/>
                </a:solidFill>
                <a:latin typeface="Montserrat Bold"/>
                <a:ea typeface="Montserrat Bold"/>
                <a:cs typeface="Montserrat Bold"/>
                <a:sym typeface="Montserrat Bold"/>
              </a:rPr>
              <a:t>Japan</a:t>
            </a:r>
          </a:p>
          <a:p>
            <a:pPr algn="ctr">
              <a:lnSpc>
                <a:spcPts val="2052"/>
              </a:lnSpc>
            </a:pPr>
            <a:r>
              <a:rPr lang="en-US" sz="1465" b="1">
                <a:solidFill>
                  <a:srgbClr val="FFFFFF"/>
                </a:solidFill>
                <a:latin typeface="Montserrat Bold"/>
                <a:ea typeface="Montserrat Bold"/>
                <a:cs typeface="Montserrat Bold"/>
                <a:sym typeface="Montserrat Bold"/>
              </a:rPr>
              <a:t>Vulnerability</a:t>
            </a:r>
          </a:p>
          <a:p>
            <a:pPr algn="ctr">
              <a:lnSpc>
                <a:spcPts val="2052"/>
              </a:lnSpc>
            </a:pPr>
            <a:r>
              <a:rPr lang="en-US" sz="1465" b="1">
                <a:solidFill>
                  <a:srgbClr val="FFFFFF"/>
                </a:solidFill>
                <a:latin typeface="Montserrat Bold"/>
                <a:ea typeface="Montserrat Bold"/>
                <a:cs typeface="Montserrat Bold"/>
                <a:sym typeface="Montserrat Bold"/>
              </a:rPr>
              <a:t>Notes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281486" y="313334"/>
            <a:ext cx="41062029" cy="2739020"/>
          </a:xfrm>
          <a:prstGeom prst="rect">
            <a:avLst/>
          </a:prstGeom>
        </p:spPr>
        <p:txBody>
          <a:bodyPr lIns="0" tIns="0" rIns="0" bIns="0" rtlCol="0" anchor="t">
            <a:spAutoFit/>
          </a:bodyPr>
          <a:lstStyle/>
          <a:p>
            <a:pPr algn="ctr">
              <a:lnSpc>
                <a:spcPts val="23814"/>
              </a:lnSpc>
            </a:pPr>
            <a:r>
              <a:rPr lang="en-US" sz="14200" b="1" dirty="0">
                <a:solidFill>
                  <a:srgbClr val="FFFFFF"/>
                </a:solidFill>
                <a:latin typeface="Montserrat Bold"/>
                <a:ea typeface="Montserrat Bold"/>
                <a:cs typeface="Montserrat Bold"/>
                <a:sym typeface="Montserrat Bold"/>
              </a:rPr>
              <a:t>CVE Assignment for Exploited Vulns</a:t>
            </a:r>
          </a:p>
        </p:txBody>
      </p:sp>
      <p:sp>
        <p:nvSpPr>
          <p:cNvPr id="3" name="TextBox 3"/>
          <p:cNvSpPr txBox="1"/>
          <p:nvPr/>
        </p:nvSpPr>
        <p:spPr>
          <a:xfrm>
            <a:off x="806316" y="3380491"/>
            <a:ext cx="46818684" cy="20733951"/>
          </a:xfrm>
          <a:prstGeom prst="rect">
            <a:avLst/>
          </a:prstGeom>
        </p:spPr>
        <p:txBody>
          <a:bodyPr lIns="0" tIns="0" rIns="0" bIns="0" rtlCol="0" anchor="t">
            <a:spAutoFit/>
          </a:bodyPr>
          <a:lstStyle/>
          <a:p>
            <a:pPr marL="4226825" lvl="1" indent="-2113413" algn="l">
              <a:lnSpc>
                <a:spcPts val="27408"/>
              </a:lnSpc>
              <a:buFont typeface="Arial"/>
              <a:buChar char="•"/>
            </a:pPr>
            <a:r>
              <a:rPr lang="en-US" sz="19577" b="1" dirty="0">
                <a:solidFill>
                  <a:srgbClr val="F15022"/>
                </a:solidFill>
                <a:latin typeface="Montserrat Bold"/>
                <a:ea typeface="Montserrat Bold"/>
                <a:cs typeface="Montserrat Bold"/>
                <a:sym typeface="Montserrat Bold"/>
              </a:rPr>
              <a:t>57</a:t>
            </a:r>
            <a:r>
              <a:rPr lang="en-US" sz="19577" b="1" dirty="0">
                <a:solidFill>
                  <a:srgbClr val="FFFFFF"/>
                </a:solidFill>
                <a:latin typeface="Montserrat Bold"/>
                <a:ea typeface="Montserrat Bold"/>
                <a:cs typeface="Montserrat Bold"/>
                <a:sym typeface="Montserrat Bold"/>
              </a:rPr>
              <a:t> </a:t>
            </a:r>
            <a:r>
              <a:rPr lang="en-US" sz="19577" dirty="0">
                <a:solidFill>
                  <a:srgbClr val="FFFFFF"/>
                </a:solidFill>
                <a:latin typeface="Montserrat"/>
                <a:ea typeface="Montserrat"/>
                <a:cs typeface="Montserrat"/>
                <a:sym typeface="Montserrat"/>
              </a:rPr>
              <a:t>detections w/o CVEs analyzed</a:t>
            </a:r>
          </a:p>
          <a:p>
            <a:pPr marL="4226825" lvl="1" indent="-2113413" algn="l">
              <a:lnSpc>
                <a:spcPts val="27408"/>
              </a:lnSpc>
              <a:buFont typeface="Arial"/>
              <a:buChar char="•"/>
            </a:pPr>
            <a:r>
              <a:rPr lang="en-US" sz="19577" b="1" dirty="0">
                <a:solidFill>
                  <a:srgbClr val="FF3131"/>
                </a:solidFill>
                <a:latin typeface="Montserrat Bold"/>
                <a:ea typeface="Montserrat Bold"/>
                <a:cs typeface="Montserrat Bold"/>
                <a:sym typeface="Montserrat Bold"/>
              </a:rPr>
              <a:t>3</a:t>
            </a:r>
            <a:r>
              <a:rPr lang="en-US" sz="19577" b="1" dirty="0">
                <a:solidFill>
                  <a:srgbClr val="FFFFFF"/>
                </a:solidFill>
                <a:latin typeface="Montserrat Bold"/>
                <a:ea typeface="Montserrat Bold"/>
                <a:cs typeface="Montserrat Bold"/>
                <a:sym typeface="Montserrat Bold"/>
              </a:rPr>
              <a:t> </a:t>
            </a:r>
            <a:r>
              <a:rPr lang="en-US" sz="19577" dirty="0">
                <a:solidFill>
                  <a:srgbClr val="FFFFFF"/>
                </a:solidFill>
                <a:latin typeface="Montserrat"/>
                <a:ea typeface="Montserrat"/>
                <a:cs typeface="Montserrat"/>
                <a:sym typeface="Montserrat"/>
              </a:rPr>
              <a:t>detections deemed non-</a:t>
            </a:r>
            <a:r>
              <a:rPr lang="en-US" sz="19577" dirty="0" err="1">
                <a:solidFill>
                  <a:srgbClr val="FFFFFF"/>
                </a:solidFill>
                <a:latin typeface="Montserrat"/>
                <a:ea typeface="Montserrat"/>
                <a:cs typeface="Montserrat"/>
                <a:sym typeface="Montserrat"/>
              </a:rPr>
              <a:t>CVEable</a:t>
            </a:r>
            <a:r>
              <a:rPr lang="en-US" sz="19577" dirty="0">
                <a:solidFill>
                  <a:srgbClr val="FFFFFF"/>
                </a:solidFill>
                <a:latin typeface="Montserrat"/>
                <a:ea typeface="Montserrat"/>
                <a:cs typeface="Montserrat"/>
                <a:sym typeface="Montserrat"/>
              </a:rPr>
              <a:t> (well-documented, non-default configs/features)</a:t>
            </a:r>
          </a:p>
          <a:p>
            <a:pPr marL="4226825" lvl="1" indent="-2113413" algn="l">
              <a:lnSpc>
                <a:spcPts val="27408"/>
              </a:lnSpc>
              <a:buFont typeface="Arial"/>
              <a:buChar char="•"/>
            </a:pPr>
            <a:r>
              <a:rPr lang="en-US" sz="19577" b="1" dirty="0">
                <a:solidFill>
                  <a:srgbClr val="FF3131"/>
                </a:solidFill>
                <a:latin typeface="Montserrat Bold"/>
                <a:ea typeface="Montserrat Bold"/>
                <a:cs typeface="Montserrat Bold"/>
                <a:sym typeface="Montserrat Bold"/>
              </a:rPr>
              <a:t>35</a:t>
            </a:r>
            <a:r>
              <a:rPr lang="en-US" sz="19577" b="1" dirty="0">
                <a:solidFill>
                  <a:srgbClr val="FFFFFF"/>
                </a:solidFill>
                <a:latin typeface="Montserrat Bold"/>
                <a:ea typeface="Montserrat Bold"/>
                <a:cs typeface="Montserrat Bold"/>
                <a:sym typeface="Montserrat Bold"/>
              </a:rPr>
              <a:t> </a:t>
            </a:r>
            <a:r>
              <a:rPr lang="en-US" sz="19577" dirty="0">
                <a:solidFill>
                  <a:srgbClr val="FFFFFF"/>
                </a:solidFill>
                <a:latin typeface="Montserrat"/>
                <a:ea typeface="Montserrat"/>
                <a:cs typeface="Montserrat"/>
                <a:sym typeface="Montserrat"/>
              </a:rPr>
              <a:t>CVEs assigned</a:t>
            </a:r>
          </a:p>
          <a:p>
            <a:pPr marL="4226825" lvl="1" indent="-2113413" algn="l">
              <a:lnSpc>
                <a:spcPts val="27408"/>
              </a:lnSpc>
              <a:buFont typeface="Arial"/>
              <a:buChar char="•"/>
            </a:pPr>
            <a:r>
              <a:rPr lang="en-US" sz="19577" b="1" dirty="0">
                <a:solidFill>
                  <a:srgbClr val="FF3131"/>
                </a:solidFill>
                <a:latin typeface="Montserrat Bold"/>
                <a:ea typeface="Montserrat Bold"/>
                <a:cs typeface="Montserrat Bold"/>
                <a:sym typeface="Montserrat Bold"/>
              </a:rPr>
              <a:t>28</a:t>
            </a:r>
            <a:r>
              <a:rPr lang="en-US" sz="19577" dirty="0">
                <a:solidFill>
                  <a:srgbClr val="FFFFFF"/>
                </a:solidFill>
                <a:latin typeface="Montserrat"/>
                <a:ea typeface="Montserrat"/>
                <a:cs typeface="Montserrat"/>
                <a:sym typeface="Montserrat"/>
              </a:rPr>
              <a:t> CVEs correlated</a:t>
            </a:r>
          </a:p>
        </p:txBody>
      </p:sp>
      <p:sp>
        <p:nvSpPr>
          <p:cNvPr id="4" name="Freeform 4"/>
          <p:cNvSpPr/>
          <p:nvPr/>
        </p:nvSpPr>
        <p:spPr>
          <a:xfrm>
            <a:off x="36781695" y="16573832"/>
            <a:ext cx="9974164" cy="9974164"/>
          </a:xfrm>
          <a:custGeom>
            <a:avLst/>
            <a:gdLst/>
            <a:ahLst/>
            <a:cxnLst/>
            <a:rect l="l" t="t" r="r" b="b"/>
            <a:pathLst>
              <a:path w="9974164" h="9974164">
                <a:moveTo>
                  <a:pt x="0" y="0"/>
                </a:moveTo>
                <a:lnTo>
                  <a:pt x="9974164" y="0"/>
                </a:lnTo>
                <a:lnTo>
                  <a:pt x="9974164" y="9974164"/>
                </a:lnTo>
                <a:lnTo>
                  <a:pt x="0" y="997416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943507" y="11018188"/>
            <a:ext cx="31737985"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Let’s Look at a KEV</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31270770" y="5404142"/>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24295499" y="5404142"/>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17320229" y="5404142"/>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10344958" y="5404142"/>
            <a:ext cx="5384452"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8327364" y="4225130"/>
            <a:ext cx="2339198" cy="233919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8" name="TextBox 8"/>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9" name="AutoShape 9"/>
          <p:cNvSpPr/>
          <p:nvPr/>
        </p:nvSpPr>
        <p:spPr>
          <a:xfrm flipH="1">
            <a:off x="10310830" y="14225413"/>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0" name="AutoShape 10"/>
          <p:cNvSpPr/>
          <p:nvPr/>
        </p:nvSpPr>
        <p:spPr>
          <a:xfrm flipH="1">
            <a:off x="17286100" y="14225413"/>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1" name="AutoShape 11"/>
          <p:cNvSpPr/>
          <p:nvPr/>
        </p:nvSpPr>
        <p:spPr>
          <a:xfrm flipH="1">
            <a:off x="24261371" y="14225413"/>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12" name="AutoShape 12"/>
          <p:cNvSpPr/>
          <p:nvPr/>
        </p:nvSpPr>
        <p:spPr>
          <a:xfrm flipH="1">
            <a:off x="31236641" y="14225413"/>
            <a:ext cx="5384452"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13" name="Group 13"/>
          <p:cNvGrpSpPr/>
          <p:nvPr/>
        </p:nvGrpSpPr>
        <p:grpSpPr>
          <a:xfrm rot="-10800000">
            <a:off x="30085059" y="13876628"/>
            <a:ext cx="697570" cy="69757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414" cap="sq">
              <a:solidFill>
                <a:srgbClr val="FFFFFF"/>
              </a:solidFill>
              <a:prstDash val="solid"/>
              <a:miter/>
            </a:ln>
          </p:spPr>
          <p:txBody>
            <a:bodyPr/>
            <a:lstStyle/>
            <a:p>
              <a:endParaRPr lang="en-US"/>
            </a:p>
          </p:txBody>
        </p:sp>
        <p:sp>
          <p:nvSpPr>
            <p:cNvPr id="15" name="TextBox 15"/>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16" name="Freeform 16"/>
          <p:cNvSpPr/>
          <p:nvPr/>
        </p:nvSpPr>
        <p:spPr>
          <a:xfrm rot="-5400000">
            <a:off x="2799220" y="16338862"/>
            <a:ext cx="9534607" cy="4610139"/>
          </a:xfrm>
          <a:custGeom>
            <a:avLst/>
            <a:gdLst/>
            <a:ahLst/>
            <a:cxnLst/>
            <a:rect l="l" t="t" r="r" b="b"/>
            <a:pathLst>
              <a:path w="9534607" h="4610139">
                <a:moveTo>
                  <a:pt x="0" y="0"/>
                </a:moveTo>
                <a:lnTo>
                  <a:pt x="9534607" y="0"/>
                </a:lnTo>
                <a:lnTo>
                  <a:pt x="9534607" y="4610139"/>
                </a:lnTo>
                <a:lnTo>
                  <a:pt x="0" y="46101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7" name="Group 17"/>
          <p:cNvGrpSpPr/>
          <p:nvPr/>
        </p:nvGrpSpPr>
        <p:grpSpPr>
          <a:xfrm>
            <a:off x="15454537" y="4225130"/>
            <a:ext cx="2339198" cy="233919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19" name="TextBox 19"/>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20" name="TextBox 20"/>
          <p:cNvSpPr txBox="1"/>
          <p:nvPr/>
        </p:nvSpPr>
        <p:spPr>
          <a:xfrm>
            <a:off x="35631806" y="12187344"/>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3/17</a:t>
            </a:r>
          </a:p>
        </p:txBody>
      </p:sp>
      <p:sp>
        <p:nvSpPr>
          <p:cNvPr id="21" name="TextBox 21"/>
          <p:cNvSpPr txBox="1"/>
          <p:nvPr/>
        </p:nvSpPr>
        <p:spPr>
          <a:xfrm>
            <a:off x="42012326" y="9001941"/>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Request CVE</a:t>
            </a:r>
          </a:p>
          <a:p>
            <a:pPr algn="ctr">
              <a:lnSpc>
                <a:spcPts val="7118"/>
              </a:lnSpc>
            </a:pPr>
            <a:r>
              <a:rPr lang="en-US" sz="5084" b="1">
                <a:solidFill>
                  <a:srgbClr val="FFFFFF"/>
                </a:solidFill>
                <a:latin typeface="Lato 1 Heavy"/>
                <a:ea typeface="Lato 1 Heavy"/>
                <a:cs typeface="Lato 1 Heavy"/>
                <a:sym typeface="Lato 1 Heavy"/>
              </a:rPr>
              <a:t>from Mitre</a:t>
            </a:r>
          </a:p>
        </p:txBody>
      </p:sp>
      <p:grpSp>
        <p:nvGrpSpPr>
          <p:cNvPr id="22" name="Group 22"/>
          <p:cNvGrpSpPr/>
          <p:nvPr/>
        </p:nvGrpSpPr>
        <p:grpSpPr>
          <a:xfrm>
            <a:off x="22581040" y="4225130"/>
            <a:ext cx="2339198" cy="233919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24" name="TextBox 24"/>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25" name="Freeform 25"/>
          <p:cNvSpPr/>
          <p:nvPr/>
        </p:nvSpPr>
        <p:spPr>
          <a:xfrm rot="5400000">
            <a:off x="34784398" y="7588083"/>
            <a:ext cx="9384878" cy="4537743"/>
          </a:xfrm>
          <a:custGeom>
            <a:avLst/>
            <a:gdLst/>
            <a:ahLst/>
            <a:cxnLst/>
            <a:rect l="l" t="t" r="r" b="b"/>
            <a:pathLst>
              <a:path w="9384878" h="4537743">
                <a:moveTo>
                  <a:pt x="0" y="0"/>
                </a:moveTo>
                <a:lnTo>
                  <a:pt x="9384878" y="0"/>
                </a:lnTo>
                <a:lnTo>
                  <a:pt x="9384878" y="4537743"/>
                </a:lnTo>
                <a:lnTo>
                  <a:pt x="0" y="45377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6" name="Group 26"/>
          <p:cNvGrpSpPr/>
          <p:nvPr/>
        </p:nvGrpSpPr>
        <p:grpSpPr>
          <a:xfrm>
            <a:off x="29252614" y="4225130"/>
            <a:ext cx="2339198" cy="2339198"/>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28" name="TextBox 28"/>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29" name="Group 29"/>
          <p:cNvGrpSpPr/>
          <p:nvPr/>
        </p:nvGrpSpPr>
        <p:grpSpPr>
          <a:xfrm>
            <a:off x="36503141" y="4225130"/>
            <a:ext cx="2339198" cy="2339198"/>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31" name="TextBox 31"/>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32" name="Group 32"/>
          <p:cNvGrpSpPr/>
          <p:nvPr/>
        </p:nvGrpSpPr>
        <p:grpSpPr>
          <a:xfrm>
            <a:off x="36618229" y="4340222"/>
            <a:ext cx="2109022" cy="2109014"/>
            <a:chOff x="0" y="0"/>
            <a:chExt cx="6350000" cy="6349975"/>
          </a:xfrm>
        </p:grpSpPr>
        <p:sp>
          <p:nvSpPr>
            <p:cNvPr id="33" name="Freeform 3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txBody>
            <a:bodyPr/>
            <a:lstStyle/>
            <a:p>
              <a:endParaRPr lang="en-US"/>
            </a:p>
          </p:txBody>
        </p:sp>
      </p:grpSp>
      <p:grpSp>
        <p:nvGrpSpPr>
          <p:cNvPr id="34" name="Group 34"/>
          <p:cNvGrpSpPr/>
          <p:nvPr/>
        </p:nvGrpSpPr>
        <p:grpSpPr>
          <a:xfrm>
            <a:off x="40226420" y="8718914"/>
            <a:ext cx="2339198" cy="2339198"/>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36" name="TextBox 36"/>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37" name="Group 37"/>
          <p:cNvGrpSpPr/>
          <p:nvPr/>
        </p:nvGrpSpPr>
        <p:grpSpPr>
          <a:xfrm>
            <a:off x="36482108" y="13088627"/>
            <a:ext cx="2339198" cy="2339198"/>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39" name="TextBox 39"/>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40" name="Group 40"/>
          <p:cNvGrpSpPr/>
          <p:nvPr/>
        </p:nvGrpSpPr>
        <p:grpSpPr>
          <a:xfrm>
            <a:off x="29337431" y="13088627"/>
            <a:ext cx="2339198" cy="2339198"/>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42" name="TextBox 42"/>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43" name="Group 43"/>
          <p:cNvGrpSpPr/>
          <p:nvPr/>
        </p:nvGrpSpPr>
        <p:grpSpPr>
          <a:xfrm>
            <a:off x="22246409" y="13088627"/>
            <a:ext cx="2339198" cy="2339198"/>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45" name="TextBox 45"/>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46" name="Group 46"/>
          <p:cNvGrpSpPr/>
          <p:nvPr/>
        </p:nvGrpSpPr>
        <p:grpSpPr>
          <a:xfrm>
            <a:off x="14981030" y="13088627"/>
            <a:ext cx="2339198" cy="2339198"/>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48" name="TextBox 48"/>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49" name="Group 49"/>
          <p:cNvGrpSpPr/>
          <p:nvPr/>
        </p:nvGrpSpPr>
        <p:grpSpPr>
          <a:xfrm>
            <a:off x="8442892" y="13088627"/>
            <a:ext cx="2339198" cy="2339198"/>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51" name="TextBox 51"/>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grpSp>
        <p:nvGrpSpPr>
          <p:cNvPr id="52" name="Group 52"/>
          <p:cNvGrpSpPr/>
          <p:nvPr/>
        </p:nvGrpSpPr>
        <p:grpSpPr>
          <a:xfrm>
            <a:off x="4443796" y="17537040"/>
            <a:ext cx="2339198" cy="2339198"/>
            <a:chOff x="0" y="0"/>
            <a:chExt cx="812800" cy="812800"/>
          </a:xfrm>
        </p:grpSpPr>
        <p:sp>
          <p:nvSpPr>
            <p:cNvPr id="53" name="Freeform 5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54" name="TextBox 54"/>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55" name="Freeform 55"/>
          <p:cNvSpPr/>
          <p:nvPr/>
        </p:nvSpPr>
        <p:spPr>
          <a:xfrm>
            <a:off x="38711295" y="22582832"/>
            <a:ext cx="5970760" cy="1192661"/>
          </a:xfrm>
          <a:custGeom>
            <a:avLst/>
            <a:gdLst/>
            <a:ahLst/>
            <a:cxnLst/>
            <a:rect l="l" t="t" r="r" b="b"/>
            <a:pathLst>
              <a:path w="5970760" h="1192661">
                <a:moveTo>
                  <a:pt x="0" y="0"/>
                </a:moveTo>
                <a:lnTo>
                  <a:pt x="5970759" y="0"/>
                </a:lnTo>
                <a:lnTo>
                  <a:pt x="5970759" y="1192661"/>
                </a:lnTo>
                <a:lnTo>
                  <a:pt x="0" y="11926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6" name="Group 56"/>
          <p:cNvGrpSpPr/>
          <p:nvPr/>
        </p:nvGrpSpPr>
        <p:grpSpPr>
          <a:xfrm>
            <a:off x="16017418" y="22390886"/>
            <a:ext cx="852001" cy="1384607"/>
            <a:chOff x="0" y="0"/>
            <a:chExt cx="86168" cy="140033"/>
          </a:xfrm>
        </p:grpSpPr>
        <p:sp>
          <p:nvSpPr>
            <p:cNvPr id="57" name="Freeform 57"/>
            <p:cNvSpPr/>
            <p:nvPr/>
          </p:nvSpPr>
          <p:spPr>
            <a:xfrm>
              <a:off x="0" y="0"/>
              <a:ext cx="86168" cy="140033"/>
            </a:xfrm>
            <a:custGeom>
              <a:avLst/>
              <a:gdLst/>
              <a:ahLst/>
              <a:cxnLst/>
              <a:rect l="l" t="t" r="r" b="b"/>
              <a:pathLst>
                <a:path w="86168" h="140033">
                  <a:moveTo>
                    <a:pt x="0" y="0"/>
                  </a:moveTo>
                  <a:lnTo>
                    <a:pt x="86168" y="0"/>
                  </a:lnTo>
                  <a:lnTo>
                    <a:pt x="86168" y="140033"/>
                  </a:lnTo>
                  <a:lnTo>
                    <a:pt x="0" y="140033"/>
                  </a:lnTo>
                  <a:close/>
                </a:path>
              </a:pathLst>
            </a:custGeom>
            <a:solidFill>
              <a:srgbClr val="191919"/>
            </a:solidFill>
          </p:spPr>
          <p:txBody>
            <a:bodyPr/>
            <a:lstStyle/>
            <a:p>
              <a:endParaRPr lang="en-US"/>
            </a:p>
          </p:txBody>
        </p:sp>
        <p:sp>
          <p:nvSpPr>
            <p:cNvPr id="58" name="TextBox 58"/>
            <p:cNvSpPr txBox="1"/>
            <p:nvPr/>
          </p:nvSpPr>
          <p:spPr>
            <a:xfrm>
              <a:off x="0" y="-66675"/>
              <a:ext cx="86168" cy="206708"/>
            </a:xfrm>
            <a:prstGeom prst="rect">
              <a:avLst/>
            </a:prstGeom>
          </p:spPr>
          <p:txBody>
            <a:bodyPr lIns="50800" tIns="50800" rIns="50800" bIns="50800" rtlCol="0" anchor="ctr"/>
            <a:lstStyle/>
            <a:p>
              <a:pPr algn="ctr">
                <a:lnSpc>
                  <a:spcPts val="4893"/>
                </a:lnSpc>
              </a:pPr>
              <a:endParaRPr/>
            </a:p>
          </p:txBody>
        </p:sp>
      </p:grpSp>
      <p:grpSp>
        <p:nvGrpSpPr>
          <p:cNvPr id="59" name="Group 59"/>
          <p:cNvGrpSpPr/>
          <p:nvPr/>
        </p:nvGrpSpPr>
        <p:grpSpPr>
          <a:xfrm rot="-10800000">
            <a:off x="16348156" y="22739073"/>
            <a:ext cx="688232" cy="688232"/>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414" cap="sq">
              <a:solidFill>
                <a:srgbClr val="FFFFFF"/>
              </a:solidFill>
              <a:prstDash val="solid"/>
              <a:miter/>
            </a:ln>
          </p:spPr>
          <p:txBody>
            <a:bodyPr/>
            <a:lstStyle/>
            <a:p>
              <a:endParaRPr lang="en-US"/>
            </a:p>
          </p:txBody>
        </p:sp>
        <p:sp>
          <p:nvSpPr>
            <p:cNvPr id="61" name="TextBox 61"/>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62" name="AutoShape 62"/>
          <p:cNvSpPr/>
          <p:nvPr/>
        </p:nvSpPr>
        <p:spPr>
          <a:xfrm flipH="1">
            <a:off x="17803323" y="23092908"/>
            <a:ext cx="5384452" cy="0"/>
          </a:xfrm>
          <a:prstGeom prst="line">
            <a:avLst/>
          </a:prstGeom>
          <a:ln w="95250" cap="flat">
            <a:solidFill>
              <a:srgbClr val="FFFFFF"/>
            </a:solidFill>
            <a:prstDash val="solid"/>
            <a:headEnd type="none" w="sm" len="sm"/>
            <a:tailEnd type="none" w="sm" len="sm"/>
          </a:ln>
        </p:spPr>
        <p:txBody>
          <a:bodyPr/>
          <a:lstStyle/>
          <a:p>
            <a:endParaRPr lang="en-US"/>
          </a:p>
        </p:txBody>
      </p:sp>
      <p:sp>
        <p:nvSpPr>
          <p:cNvPr id="63" name="AutoShape 63"/>
          <p:cNvSpPr/>
          <p:nvPr/>
        </p:nvSpPr>
        <p:spPr>
          <a:xfrm flipH="1">
            <a:off x="24778593" y="23092908"/>
            <a:ext cx="5384452"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4" name="Group 64"/>
          <p:cNvGrpSpPr/>
          <p:nvPr/>
        </p:nvGrpSpPr>
        <p:grpSpPr>
          <a:xfrm>
            <a:off x="29245904" y="21959807"/>
            <a:ext cx="2339198" cy="2339198"/>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74414" cap="sq">
              <a:solidFill>
                <a:srgbClr val="FF0000"/>
              </a:solidFill>
              <a:prstDash val="solid"/>
              <a:miter/>
            </a:ln>
          </p:spPr>
          <p:txBody>
            <a:bodyPr/>
            <a:lstStyle/>
            <a:p>
              <a:endParaRPr lang="en-US"/>
            </a:p>
          </p:txBody>
        </p:sp>
        <p:sp>
          <p:nvSpPr>
            <p:cNvPr id="66" name="TextBox 66"/>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67" name="AutoShape 67"/>
          <p:cNvSpPr/>
          <p:nvPr/>
        </p:nvSpPr>
        <p:spPr>
          <a:xfrm flipH="1">
            <a:off x="10388513" y="23183156"/>
            <a:ext cx="5384452" cy="0"/>
          </a:xfrm>
          <a:prstGeom prst="line">
            <a:avLst/>
          </a:prstGeom>
          <a:ln w="95250" cap="flat">
            <a:solidFill>
              <a:srgbClr val="FFFFFF"/>
            </a:solidFill>
            <a:prstDash val="solid"/>
            <a:headEnd type="none" w="sm" len="sm"/>
            <a:tailEnd type="none" w="sm" len="sm"/>
          </a:ln>
        </p:spPr>
        <p:txBody>
          <a:bodyPr/>
          <a:lstStyle/>
          <a:p>
            <a:endParaRPr lang="en-US"/>
          </a:p>
        </p:txBody>
      </p:sp>
      <p:grpSp>
        <p:nvGrpSpPr>
          <p:cNvPr id="68" name="Group 68"/>
          <p:cNvGrpSpPr/>
          <p:nvPr/>
        </p:nvGrpSpPr>
        <p:grpSpPr>
          <a:xfrm>
            <a:off x="15585886" y="21913590"/>
            <a:ext cx="2339198" cy="2339198"/>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74414" cap="sq">
              <a:solidFill>
                <a:srgbClr val="FEF746"/>
              </a:solidFill>
              <a:prstDash val="solid"/>
              <a:miter/>
            </a:ln>
          </p:spPr>
          <p:txBody>
            <a:bodyPr/>
            <a:lstStyle/>
            <a:p>
              <a:endParaRPr lang="en-US"/>
            </a:p>
          </p:txBody>
        </p:sp>
        <p:sp>
          <p:nvSpPr>
            <p:cNvPr id="70" name="TextBox 70"/>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71" name="Freeform 71"/>
          <p:cNvSpPr/>
          <p:nvPr/>
        </p:nvSpPr>
        <p:spPr>
          <a:xfrm>
            <a:off x="29318534" y="22032437"/>
            <a:ext cx="2193938" cy="2193938"/>
          </a:xfrm>
          <a:custGeom>
            <a:avLst/>
            <a:gdLst/>
            <a:ahLst/>
            <a:cxnLst/>
            <a:rect l="l" t="t" r="r" b="b"/>
            <a:pathLst>
              <a:path w="2193938" h="2193938">
                <a:moveTo>
                  <a:pt x="0" y="0"/>
                </a:moveTo>
                <a:lnTo>
                  <a:pt x="2193939" y="0"/>
                </a:lnTo>
                <a:lnTo>
                  <a:pt x="2193939" y="2193938"/>
                </a:lnTo>
                <a:lnTo>
                  <a:pt x="0" y="2193938"/>
                </a:lnTo>
                <a:lnTo>
                  <a:pt x="0" y="0"/>
                </a:lnTo>
                <a:close/>
              </a:path>
            </a:pathLst>
          </a:custGeom>
          <a:blipFill>
            <a:blip r:embed="rId7"/>
            <a:stretch>
              <a:fillRect/>
            </a:stretch>
          </a:blipFill>
        </p:spPr>
        <p:txBody>
          <a:bodyPr/>
          <a:lstStyle/>
          <a:p>
            <a:endParaRPr lang="en-US"/>
          </a:p>
        </p:txBody>
      </p:sp>
      <p:sp>
        <p:nvSpPr>
          <p:cNvPr id="72" name="Freeform 72"/>
          <p:cNvSpPr/>
          <p:nvPr/>
        </p:nvSpPr>
        <p:spPr>
          <a:xfrm>
            <a:off x="15647396" y="4397750"/>
            <a:ext cx="1878846" cy="1878846"/>
          </a:xfrm>
          <a:custGeom>
            <a:avLst/>
            <a:gdLst/>
            <a:ahLst/>
            <a:cxnLst/>
            <a:rect l="l" t="t" r="r" b="b"/>
            <a:pathLst>
              <a:path w="1878846" h="1878846">
                <a:moveTo>
                  <a:pt x="0" y="0"/>
                </a:moveTo>
                <a:lnTo>
                  <a:pt x="1878845" y="0"/>
                </a:lnTo>
                <a:lnTo>
                  <a:pt x="1878845" y="1878846"/>
                </a:lnTo>
                <a:lnTo>
                  <a:pt x="0" y="1878846"/>
                </a:lnTo>
                <a:lnTo>
                  <a:pt x="0" y="0"/>
                </a:lnTo>
                <a:close/>
              </a:path>
            </a:pathLst>
          </a:custGeom>
          <a:blipFill>
            <a:blip r:embed="rId4"/>
            <a:stretch>
              <a:fillRect/>
            </a:stretch>
          </a:blipFill>
        </p:spPr>
        <p:txBody>
          <a:bodyPr/>
          <a:lstStyle/>
          <a:p>
            <a:endParaRPr lang="en-US"/>
          </a:p>
        </p:txBody>
      </p:sp>
      <p:sp>
        <p:nvSpPr>
          <p:cNvPr id="73" name="Freeform 73"/>
          <p:cNvSpPr/>
          <p:nvPr/>
        </p:nvSpPr>
        <p:spPr>
          <a:xfrm>
            <a:off x="22337666" y="13928477"/>
            <a:ext cx="2104451" cy="593435"/>
          </a:xfrm>
          <a:custGeom>
            <a:avLst/>
            <a:gdLst/>
            <a:ahLst/>
            <a:cxnLst/>
            <a:rect l="l" t="t" r="r" b="b"/>
            <a:pathLst>
              <a:path w="2104451" h="593435">
                <a:moveTo>
                  <a:pt x="0" y="0"/>
                </a:moveTo>
                <a:lnTo>
                  <a:pt x="2104451" y="0"/>
                </a:lnTo>
                <a:lnTo>
                  <a:pt x="2104451" y="593435"/>
                </a:lnTo>
                <a:lnTo>
                  <a:pt x="0" y="593435"/>
                </a:lnTo>
                <a:lnTo>
                  <a:pt x="0" y="0"/>
                </a:lnTo>
                <a:close/>
              </a:path>
            </a:pathLst>
          </a:custGeom>
          <a:blipFill>
            <a:blip r:embed="rId8"/>
            <a:stretch>
              <a:fillRect/>
            </a:stretch>
          </a:blipFill>
        </p:spPr>
        <p:txBody>
          <a:bodyPr/>
          <a:lstStyle/>
          <a:p>
            <a:endParaRPr lang="en-US"/>
          </a:p>
        </p:txBody>
      </p:sp>
      <p:sp>
        <p:nvSpPr>
          <p:cNvPr id="74" name="Freeform 74"/>
          <p:cNvSpPr/>
          <p:nvPr/>
        </p:nvSpPr>
        <p:spPr>
          <a:xfrm>
            <a:off x="40343794" y="9604697"/>
            <a:ext cx="2104451" cy="593435"/>
          </a:xfrm>
          <a:custGeom>
            <a:avLst/>
            <a:gdLst/>
            <a:ahLst/>
            <a:cxnLst/>
            <a:rect l="l" t="t" r="r" b="b"/>
            <a:pathLst>
              <a:path w="2104451" h="593435">
                <a:moveTo>
                  <a:pt x="0" y="0"/>
                </a:moveTo>
                <a:lnTo>
                  <a:pt x="2104451" y="0"/>
                </a:lnTo>
                <a:lnTo>
                  <a:pt x="2104451" y="593435"/>
                </a:lnTo>
                <a:lnTo>
                  <a:pt x="0" y="593435"/>
                </a:lnTo>
                <a:lnTo>
                  <a:pt x="0" y="0"/>
                </a:lnTo>
                <a:close/>
              </a:path>
            </a:pathLst>
          </a:custGeom>
          <a:blipFill>
            <a:blip r:embed="rId8"/>
            <a:stretch>
              <a:fillRect/>
            </a:stretch>
          </a:blipFill>
        </p:spPr>
        <p:txBody>
          <a:bodyPr/>
          <a:lstStyle/>
          <a:p>
            <a:endParaRPr lang="en-US"/>
          </a:p>
        </p:txBody>
      </p:sp>
      <p:sp>
        <p:nvSpPr>
          <p:cNvPr id="75" name="Freeform 75"/>
          <p:cNvSpPr/>
          <p:nvPr/>
        </p:nvSpPr>
        <p:spPr>
          <a:xfrm>
            <a:off x="22682818" y="5129392"/>
            <a:ext cx="2098532" cy="398558"/>
          </a:xfrm>
          <a:custGeom>
            <a:avLst/>
            <a:gdLst/>
            <a:ahLst/>
            <a:cxnLst/>
            <a:rect l="l" t="t" r="r" b="b"/>
            <a:pathLst>
              <a:path w="2098532" h="398558">
                <a:moveTo>
                  <a:pt x="0" y="0"/>
                </a:moveTo>
                <a:lnTo>
                  <a:pt x="2098532" y="0"/>
                </a:lnTo>
                <a:lnTo>
                  <a:pt x="2098532" y="398559"/>
                </a:lnTo>
                <a:lnTo>
                  <a:pt x="0" y="398559"/>
                </a:lnTo>
                <a:lnTo>
                  <a:pt x="0" y="0"/>
                </a:lnTo>
                <a:close/>
              </a:path>
            </a:pathLst>
          </a:custGeom>
          <a:blipFill>
            <a:blip r:embed="rId9"/>
            <a:stretch>
              <a:fillRect/>
            </a:stretch>
          </a:blipFill>
        </p:spPr>
        <p:txBody>
          <a:bodyPr/>
          <a:lstStyle/>
          <a:p>
            <a:endParaRPr lang="en-US"/>
          </a:p>
        </p:txBody>
      </p:sp>
      <p:sp>
        <p:nvSpPr>
          <p:cNvPr id="76" name="Freeform 76"/>
          <p:cNvSpPr/>
          <p:nvPr/>
        </p:nvSpPr>
        <p:spPr>
          <a:xfrm>
            <a:off x="36612762" y="14058946"/>
            <a:ext cx="2098532" cy="398558"/>
          </a:xfrm>
          <a:custGeom>
            <a:avLst/>
            <a:gdLst/>
            <a:ahLst/>
            <a:cxnLst/>
            <a:rect l="l" t="t" r="r" b="b"/>
            <a:pathLst>
              <a:path w="2098532" h="398558">
                <a:moveTo>
                  <a:pt x="0" y="0"/>
                </a:moveTo>
                <a:lnTo>
                  <a:pt x="2098533" y="0"/>
                </a:lnTo>
                <a:lnTo>
                  <a:pt x="2098533" y="398559"/>
                </a:lnTo>
                <a:lnTo>
                  <a:pt x="0" y="398559"/>
                </a:lnTo>
                <a:lnTo>
                  <a:pt x="0" y="0"/>
                </a:lnTo>
                <a:close/>
              </a:path>
            </a:pathLst>
          </a:custGeom>
          <a:blipFill>
            <a:blip r:embed="rId9"/>
            <a:stretch>
              <a:fillRect/>
            </a:stretch>
          </a:blipFill>
        </p:spPr>
        <p:txBody>
          <a:bodyPr/>
          <a:lstStyle/>
          <a:p>
            <a:endParaRPr lang="en-US"/>
          </a:p>
        </p:txBody>
      </p:sp>
      <p:sp>
        <p:nvSpPr>
          <p:cNvPr id="77" name="Freeform 77"/>
          <p:cNvSpPr/>
          <p:nvPr/>
        </p:nvSpPr>
        <p:spPr>
          <a:xfrm>
            <a:off x="15054127" y="13198933"/>
            <a:ext cx="2157095" cy="2157095"/>
          </a:xfrm>
          <a:custGeom>
            <a:avLst/>
            <a:gdLst/>
            <a:ahLst/>
            <a:cxnLst/>
            <a:rect l="l" t="t" r="r" b="b"/>
            <a:pathLst>
              <a:path w="2157095" h="2157095">
                <a:moveTo>
                  <a:pt x="0" y="0"/>
                </a:moveTo>
                <a:lnTo>
                  <a:pt x="2157095" y="0"/>
                </a:lnTo>
                <a:lnTo>
                  <a:pt x="2157095" y="2157095"/>
                </a:lnTo>
                <a:lnTo>
                  <a:pt x="0" y="2157095"/>
                </a:lnTo>
                <a:lnTo>
                  <a:pt x="0" y="0"/>
                </a:lnTo>
                <a:close/>
              </a:path>
            </a:pathLst>
          </a:custGeom>
          <a:blipFill>
            <a:blip r:embed="rId10"/>
            <a:stretch>
              <a:fillRect/>
            </a:stretch>
          </a:blipFill>
        </p:spPr>
        <p:txBody>
          <a:bodyPr/>
          <a:lstStyle/>
          <a:p>
            <a:endParaRPr lang="en-US"/>
          </a:p>
        </p:txBody>
      </p:sp>
      <p:sp>
        <p:nvSpPr>
          <p:cNvPr id="78" name="Freeform 78"/>
          <p:cNvSpPr/>
          <p:nvPr/>
        </p:nvSpPr>
        <p:spPr>
          <a:xfrm>
            <a:off x="8324056" y="4169285"/>
            <a:ext cx="2243958" cy="2357098"/>
          </a:xfrm>
          <a:custGeom>
            <a:avLst/>
            <a:gdLst/>
            <a:ahLst/>
            <a:cxnLst/>
            <a:rect l="l" t="t" r="r" b="b"/>
            <a:pathLst>
              <a:path w="2243958" h="2357098">
                <a:moveTo>
                  <a:pt x="0" y="0"/>
                </a:moveTo>
                <a:lnTo>
                  <a:pt x="2243958" y="0"/>
                </a:lnTo>
                <a:lnTo>
                  <a:pt x="2243958" y="2357099"/>
                </a:lnTo>
                <a:lnTo>
                  <a:pt x="0" y="2357099"/>
                </a:lnTo>
                <a:lnTo>
                  <a:pt x="0" y="0"/>
                </a:lnTo>
                <a:close/>
              </a:path>
            </a:pathLst>
          </a:custGeom>
          <a:blipFill>
            <a:blip r:embed="rId11"/>
            <a:stretch>
              <a:fillRect/>
            </a:stretch>
          </a:blipFill>
        </p:spPr>
        <p:txBody>
          <a:bodyPr/>
          <a:lstStyle/>
          <a:p>
            <a:endParaRPr lang="en-US"/>
          </a:p>
        </p:txBody>
      </p:sp>
      <p:sp>
        <p:nvSpPr>
          <p:cNvPr id="79" name="Freeform 79"/>
          <p:cNvSpPr/>
          <p:nvPr/>
        </p:nvSpPr>
        <p:spPr>
          <a:xfrm>
            <a:off x="29178795" y="4773020"/>
            <a:ext cx="2486837" cy="1243418"/>
          </a:xfrm>
          <a:custGeom>
            <a:avLst/>
            <a:gdLst/>
            <a:ahLst/>
            <a:cxnLst/>
            <a:rect l="l" t="t" r="r" b="b"/>
            <a:pathLst>
              <a:path w="2486837" h="1243418">
                <a:moveTo>
                  <a:pt x="0" y="0"/>
                </a:moveTo>
                <a:lnTo>
                  <a:pt x="2486837" y="0"/>
                </a:lnTo>
                <a:lnTo>
                  <a:pt x="2486837" y="1243418"/>
                </a:lnTo>
                <a:lnTo>
                  <a:pt x="0" y="1243418"/>
                </a:lnTo>
                <a:lnTo>
                  <a:pt x="0" y="0"/>
                </a:lnTo>
                <a:close/>
              </a:path>
            </a:pathLst>
          </a:custGeom>
          <a:blipFill>
            <a:blip r:embed="rId12"/>
            <a:stretch>
              <a:fillRect/>
            </a:stretch>
          </a:blipFill>
        </p:spPr>
        <p:txBody>
          <a:bodyPr/>
          <a:lstStyle/>
          <a:p>
            <a:endParaRPr lang="en-US"/>
          </a:p>
        </p:txBody>
      </p:sp>
      <p:grpSp>
        <p:nvGrpSpPr>
          <p:cNvPr id="80" name="Group 80"/>
          <p:cNvGrpSpPr/>
          <p:nvPr/>
        </p:nvGrpSpPr>
        <p:grpSpPr>
          <a:xfrm>
            <a:off x="22788322" y="21959807"/>
            <a:ext cx="2339198" cy="2339198"/>
            <a:chOff x="0" y="0"/>
            <a:chExt cx="812800" cy="812800"/>
          </a:xfrm>
        </p:grpSpPr>
        <p:sp>
          <p:nvSpPr>
            <p:cNvPr id="81" name="Freeform 8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solidFill>
            <a:ln w="74414" cap="sq">
              <a:solidFill>
                <a:srgbClr val="D82031"/>
              </a:solidFill>
              <a:prstDash val="solid"/>
              <a:miter/>
            </a:ln>
          </p:spPr>
          <p:txBody>
            <a:bodyPr/>
            <a:lstStyle/>
            <a:p>
              <a:endParaRPr lang="en-US"/>
            </a:p>
          </p:txBody>
        </p:sp>
        <p:sp>
          <p:nvSpPr>
            <p:cNvPr id="82" name="TextBox 82"/>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83" name="Freeform 83"/>
          <p:cNvSpPr/>
          <p:nvPr/>
        </p:nvSpPr>
        <p:spPr>
          <a:xfrm>
            <a:off x="22910084" y="22590249"/>
            <a:ext cx="2095675" cy="1050181"/>
          </a:xfrm>
          <a:custGeom>
            <a:avLst/>
            <a:gdLst/>
            <a:ahLst/>
            <a:cxnLst/>
            <a:rect l="l" t="t" r="r" b="b"/>
            <a:pathLst>
              <a:path w="2095675" h="1050181">
                <a:moveTo>
                  <a:pt x="0" y="0"/>
                </a:moveTo>
                <a:lnTo>
                  <a:pt x="2095674" y="0"/>
                </a:lnTo>
                <a:lnTo>
                  <a:pt x="2095674" y="1050181"/>
                </a:lnTo>
                <a:lnTo>
                  <a:pt x="0" y="1050181"/>
                </a:lnTo>
                <a:lnTo>
                  <a:pt x="0" y="0"/>
                </a:lnTo>
                <a:close/>
              </a:path>
            </a:pathLst>
          </a:custGeom>
          <a:blipFill>
            <a:blip r:embed="rId13"/>
            <a:stretch>
              <a:fillRect/>
            </a:stretch>
          </a:blipFill>
        </p:spPr>
        <p:txBody>
          <a:bodyPr/>
          <a:lstStyle/>
          <a:p>
            <a:endParaRPr lang="en-US"/>
          </a:p>
        </p:txBody>
      </p:sp>
      <p:grpSp>
        <p:nvGrpSpPr>
          <p:cNvPr id="84" name="Group 84"/>
          <p:cNvGrpSpPr/>
          <p:nvPr/>
        </p:nvGrpSpPr>
        <p:grpSpPr>
          <a:xfrm>
            <a:off x="8761321" y="21913590"/>
            <a:ext cx="2339198" cy="2339198"/>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74414" cap="sq">
              <a:solidFill>
                <a:srgbClr val="FFFFFF"/>
              </a:solidFill>
              <a:prstDash val="solid"/>
              <a:miter/>
            </a:ln>
          </p:spPr>
          <p:txBody>
            <a:bodyPr/>
            <a:lstStyle/>
            <a:p>
              <a:endParaRPr lang="en-US"/>
            </a:p>
          </p:txBody>
        </p:sp>
        <p:sp>
          <p:nvSpPr>
            <p:cNvPr id="86" name="TextBox 86"/>
            <p:cNvSpPr txBox="1"/>
            <p:nvPr/>
          </p:nvSpPr>
          <p:spPr>
            <a:xfrm>
              <a:off x="76200" y="-19050"/>
              <a:ext cx="660400" cy="755650"/>
            </a:xfrm>
            <a:prstGeom prst="rect">
              <a:avLst/>
            </a:prstGeom>
          </p:spPr>
          <p:txBody>
            <a:bodyPr lIns="50800" tIns="50800" rIns="50800" bIns="50800" rtlCol="0" anchor="ctr"/>
            <a:lstStyle/>
            <a:p>
              <a:pPr algn="ctr">
                <a:lnSpc>
                  <a:spcPts val="6927"/>
                </a:lnSpc>
                <a:spcBef>
                  <a:spcPct val="0"/>
                </a:spcBef>
              </a:pPr>
              <a:endParaRPr/>
            </a:p>
          </p:txBody>
        </p:sp>
      </p:grpSp>
      <p:sp>
        <p:nvSpPr>
          <p:cNvPr id="87" name="Freeform 87"/>
          <p:cNvSpPr/>
          <p:nvPr/>
        </p:nvSpPr>
        <p:spPr>
          <a:xfrm>
            <a:off x="8880539" y="22886438"/>
            <a:ext cx="2104451" cy="593435"/>
          </a:xfrm>
          <a:custGeom>
            <a:avLst/>
            <a:gdLst/>
            <a:ahLst/>
            <a:cxnLst/>
            <a:rect l="l" t="t" r="r" b="b"/>
            <a:pathLst>
              <a:path w="2104451" h="593435">
                <a:moveTo>
                  <a:pt x="0" y="0"/>
                </a:moveTo>
                <a:lnTo>
                  <a:pt x="2104451" y="0"/>
                </a:lnTo>
                <a:lnTo>
                  <a:pt x="2104451" y="593435"/>
                </a:lnTo>
                <a:lnTo>
                  <a:pt x="0" y="593435"/>
                </a:lnTo>
                <a:lnTo>
                  <a:pt x="0" y="0"/>
                </a:lnTo>
                <a:close/>
              </a:path>
            </a:pathLst>
          </a:custGeom>
          <a:blipFill>
            <a:blip r:embed="rId8"/>
            <a:stretch>
              <a:fillRect/>
            </a:stretch>
          </a:blipFill>
        </p:spPr>
        <p:txBody>
          <a:bodyPr/>
          <a:lstStyle/>
          <a:p>
            <a:endParaRPr lang="en-US"/>
          </a:p>
        </p:txBody>
      </p:sp>
      <p:sp>
        <p:nvSpPr>
          <p:cNvPr id="88" name="Freeform 88"/>
          <p:cNvSpPr/>
          <p:nvPr/>
        </p:nvSpPr>
        <p:spPr>
          <a:xfrm>
            <a:off x="8516171" y="13185082"/>
            <a:ext cx="2157095" cy="2157095"/>
          </a:xfrm>
          <a:custGeom>
            <a:avLst/>
            <a:gdLst/>
            <a:ahLst/>
            <a:cxnLst/>
            <a:rect l="l" t="t" r="r" b="b"/>
            <a:pathLst>
              <a:path w="2157095" h="2157095">
                <a:moveTo>
                  <a:pt x="0" y="0"/>
                </a:moveTo>
                <a:lnTo>
                  <a:pt x="2157095" y="0"/>
                </a:lnTo>
                <a:lnTo>
                  <a:pt x="2157095" y="2157095"/>
                </a:lnTo>
                <a:lnTo>
                  <a:pt x="0" y="2157095"/>
                </a:lnTo>
                <a:lnTo>
                  <a:pt x="0" y="0"/>
                </a:lnTo>
                <a:close/>
              </a:path>
            </a:pathLst>
          </a:custGeom>
          <a:blipFill>
            <a:blip r:embed="rId10"/>
            <a:stretch>
              <a:fillRect/>
            </a:stretch>
          </a:blipFill>
        </p:spPr>
        <p:txBody>
          <a:bodyPr/>
          <a:lstStyle/>
          <a:p>
            <a:endParaRPr lang="en-US"/>
          </a:p>
        </p:txBody>
      </p:sp>
      <p:grpSp>
        <p:nvGrpSpPr>
          <p:cNvPr id="89" name="Group 89"/>
          <p:cNvGrpSpPr/>
          <p:nvPr/>
        </p:nvGrpSpPr>
        <p:grpSpPr>
          <a:xfrm>
            <a:off x="29452519" y="13185082"/>
            <a:ext cx="2109022" cy="2109014"/>
            <a:chOff x="0" y="0"/>
            <a:chExt cx="6350000" cy="6349975"/>
          </a:xfrm>
        </p:grpSpPr>
        <p:sp>
          <p:nvSpPr>
            <p:cNvPr id="90" name="Freeform 9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txBody>
            <a:bodyPr/>
            <a:lstStyle/>
            <a:p>
              <a:endParaRPr lang="en-US"/>
            </a:p>
          </p:txBody>
        </p:sp>
      </p:grpSp>
      <p:sp>
        <p:nvSpPr>
          <p:cNvPr id="91" name="Freeform 91"/>
          <p:cNvSpPr/>
          <p:nvPr/>
        </p:nvSpPr>
        <p:spPr>
          <a:xfrm>
            <a:off x="4534848" y="17628091"/>
            <a:ext cx="2157095" cy="2157095"/>
          </a:xfrm>
          <a:custGeom>
            <a:avLst/>
            <a:gdLst/>
            <a:ahLst/>
            <a:cxnLst/>
            <a:rect l="l" t="t" r="r" b="b"/>
            <a:pathLst>
              <a:path w="2157095" h="2157095">
                <a:moveTo>
                  <a:pt x="0" y="0"/>
                </a:moveTo>
                <a:lnTo>
                  <a:pt x="2157094" y="0"/>
                </a:lnTo>
                <a:lnTo>
                  <a:pt x="2157094" y="2157095"/>
                </a:lnTo>
                <a:lnTo>
                  <a:pt x="0" y="2157095"/>
                </a:lnTo>
                <a:lnTo>
                  <a:pt x="0" y="0"/>
                </a:lnTo>
                <a:close/>
              </a:path>
            </a:pathLst>
          </a:custGeom>
          <a:blipFill>
            <a:blip r:embed="rId10"/>
            <a:stretch>
              <a:fillRect/>
            </a:stretch>
          </a:blipFill>
        </p:spPr>
        <p:txBody>
          <a:bodyPr/>
          <a:lstStyle/>
          <a:p>
            <a:endParaRPr lang="en-US"/>
          </a:p>
        </p:txBody>
      </p:sp>
      <p:sp>
        <p:nvSpPr>
          <p:cNvPr id="92" name="Freeform 92"/>
          <p:cNvSpPr/>
          <p:nvPr/>
        </p:nvSpPr>
        <p:spPr>
          <a:xfrm>
            <a:off x="15627856" y="22031789"/>
            <a:ext cx="2194586" cy="2194586"/>
          </a:xfrm>
          <a:custGeom>
            <a:avLst/>
            <a:gdLst/>
            <a:ahLst/>
            <a:cxnLst/>
            <a:rect l="l" t="t" r="r" b="b"/>
            <a:pathLst>
              <a:path w="2194586" h="2194586">
                <a:moveTo>
                  <a:pt x="0" y="0"/>
                </a:moveTo>
                <a:lnTo>
                  <a:pt x="2194585" y="0"/>
                </a:lnTo>
                <a:lnTo>
                  <a:pt x="2194585" y="2194586"/>
                </a:lnTo>
                <a:lnTo>
                  <a:pt x="0" y="2194586"/>
                </a:lnTo>
                <a:lnTo>
                  <a:pt x="0" y="0"/>
                </a:lnTo>
                <a:close/>
              </a:path>
            </a:pathLst>
          </a:custGeom>
          <a:blipFill>
            <a:blip r:embed="rId14"/>
            <a:stretch>
              <a:fillRect/>
            </a:stretch>
          </a:blipFill>
        </p:spPr>
        <p:txBody>
          <a:bodyPr/>
          <a:lstStyle/>
          <a:p>
            <a:endParaRPr lang="en-US"/>
          </a:p>
        </p:txBody>
      </p:sp>
      <p:sp>
        <p:nvSpPr>
          <p:cNvPr id="93" name="TextBox 93"/>
          <p:cNvSpPr txBox="1"/>
          <p:nvPr/>
        </p:nvSpPr>
        <p:spPr>
          <a:xfrm>
            <a:off x="21151584" y="2433015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Exploitation Confirmed</a:t>
            </a:r>
          </a:p>
        </p:txBody>
      </p:sp>
      <p:sp>
        <p:nvSpPr>
          <p:cNvPr id="94" name="TextBox 94"/>
          <p:cNvSpPr txBox="1"/>
          <p:nvPr/>
        </p:nvSpPr>
        <p:spPr>
          <a:xfrm>
            <a:off x="28421374" y="21102942"/>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5/5</a:t>
            </a:r>
          </a:p>
        </p:txBody>
      </p:sp>
      <p:sp>
        <p:nvSpPr>
          <p:cNvPr id="95" name="TextBox 95"/>
          <p:cNvSpPr txBox="1"/>
          <p:nvPr/>
        </p:nvSpPr>
        <p:spPr>
          <a:xfrm>
            <a:off x="27609166" y="24330152"/>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Added to</a:t>
            </a:r>
          </a:p>
          <a:p>
            <a:pPr algn="ctr">
              <a:lnSpc>
                <a:spcPts val="7118"/>
              </a:lnSpc>
            </a:pPr>
            <a:r>
              <a:rPr lang="en-US" sz="5084" b="1">
                <a:solidFill>
                  <a:srgbClr val="FFFFFF"/>
                </a:solidFill>
                <a:latin typeface="Lato 1 Heavy"/>
                <a:ea typeface="Lato 1 Heavy"/>
                <a:cs typeface="Lato 1 Heavy"/>
                <a:sym typeface="Lato 1 Heavy"/>
              </a:rPr>
              <a:t>CISA KEV</a:t>
            </a:r>
          </a:p>
        </p:txBody>
      </p:sp>
      <p:sp>
        <p:nvSpPr>
          <p:cNvPr id="96" name="TextBox 96"/>
          <p:cNvSpPr txBox="1"/>
          <p:nvPr/>
        </p:nvSpPr>
        <p:spPr>
          <a:xfrm>
            <a:off x="8240047" y="79773"/>
            <a:ext cx="31144906" cy="2874765"/>
          </a:xfrm>
          <a:prstGeom prst="rect">
            <a:avLst/>
          </a:prstGeom>
        </p:spPr>
        <p:txBody>
          <a:bodyPr lIns="0" tIns="0" rIns="0" bIns="0" rtlCol="0" anchor="t">
            <a:spAutoFit/>
          </a:bodyPr>
          <a:lstStyle/>
          <a:p>
            <a:pPr algn="ctr">
              <a:lnSpc>
                <a:spcPts val="12760"/>
              </a:lnSpc>
            </a:pPr>
            <a:r>
              <a:rPr lang="en-US" sz="9114" b="1">
                <a:solidFill>
                  <a:srgbClr val="FFFFFF"/>
                </a:solidFill>
                <a:latin typeface="Lato 1 Heavy"/>
                <a:ea typeface="Lato 1 Heavy"/>
                <a:cs typeface="Lato 1 Heavy"/>
                <a:sym typeface="Lato 1 Heavy"/>
              </a:rPr>
              <a:t>LANGFLOW AI COORDINATED DISCLOSURE</a:t>
            </a:r>
          </a:p>
          <a:p>
            <a:pPr algn="ctr">
              <a:lnSpc>
                <a:spcPts val="10208"/>
              </a:lnSpc>
            </a:pPr>
            <a:r>
              <a:rPr lang="en-US" sz="7291">
                <a:solidFill>
                  <a:srgbClr val="FFFFFF"/>
                </a:solidFill>
                <a:latin typeface="Lato 1"/>
                <a:ea typeface="Lato 1"/>
                <a:cs typeface="Lato 1"/>
                <a:sym typeface="Lato 1"/>
              </a:rPr>
              <a:t>DISCOVERED BY HORIZON3.AI | CVE-2025-3248 | LANGFLOW AI</a:t>
            </a:r>
          </a:p>
        </p:txBody>
      </p:sp>
      <p:sp>
        <p:nvSpPr>
          <p:cNvPr id="97" name="TextBox 97"/>
          <p:cNvSpPr txBox="1"/>
          <p:nvPr/>
        </p:nvSpPr>
        <p:spPr>
          <a:xfrm>
            <a:off x="7643109" y="3265687"/>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02/22</a:t>
            </a:r>
          </a:p>
        </p:txBody>
      </p:sp>
      <p:sp>
        <p:nvSpPr>
          <p:cNvPr id="98" name="TextBox 98"/>
          <p:cNvSpPr txBox="1"/>
          <p:nvPr/>
        </p:nvSpPr>
        <p:spPr>
          <a:xfrm>
            <a:off x="6774321" y="6627808"/>
            <a:ext cx="5612674" cy="2608902"/>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Vulnerability Reported to Langflow</a:t>
            </a:r>
          </a:p>
        </p:txBody>
      </p:sp>
      <p:sp>
        <p:nvSpPr>
          <p:cNvPr id="99" name="TextBox 99"/>
          <p:cNvSpPr txBox="1"/>
          <p:nvPr/>
        </p:nvSpPr>
        <p:spPr>
          <a:xfrm>
            <a:off x="6713786" y="9303407"/>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00" name="TextBox 100"/>
          <p:cNvSpPr txBox="1"/>
          <p:nvPr/>
        </p:nvSpPr>
        <p:spPr>
          <a:xfrm>
            <a:off x="28402312" y="12224362"/>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3/31</a:t>
            </a:r>
          </a:p>
        </p:txBody>
      </p:sp>
      <p:sp>
        <p:nvSpPr>
          <p:cNvPr id="101" name="TextBox 101"/>
          <p:cNvSpPr txBox="1"/>
          <p:nvPr/>
        </p:nvSpPr>
        <p:spPr>
          <a:xfrm>
            <a:off x="13665896" y="6627808"/>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Escalated Through Github Issue</a:t>
            </a:r>
          </a:p>
        </p:txBody>
      </p:sp>
      <p:sp>
        <p:nvSpPr>
          <p:cNvPr id="102" name="TextBox 102"/>
          <p:cNvSpPr txBox="1"/>
          <p:nvPr/>
        </p:nvSpPr>
        <p:spPr>
          <a:xfrm>
            <a:off x="13665896" y="8453807"/>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03" name="TextBox 103"/>
          <p:cNvSpPr txBox="1"/>
          <p:nvPr/>
        </p:nvSpPr>
        <p:spPr>
          <a:xfrm>
            <a:off x="20723200" y="6595351"/>
            <a:ext cx="5897777" cy="2608902"/>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Escalated Through HackerOne to DataStax</a:t>
            </a:r>
          </a:p>
        </p:txBody>
      </p:sp>
      <p:sp>
        <p:nvSpPr>
          <p:cNvPr id="104" name="TextBox 104"/>
          <p:cNvSpPr txBox="1"/>
          <p:nvPr/>
        </p:nvSpPr>
        <p:spPr>
          <a:xfrm>
            <a:off x="20351930" y="15555773"/>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Follow-up with Mitre for CVE</a:t>
            </a:r>
          </a:p>
        </p:txBody>
      </p:sp>
      <p:sp>
        <p:nvSpPr>
          <p:cNvPr id="105" name="TextBox 105"/>
          <p:cNvSpPr txBox="1"/>
          <p:nvPr/>
        </p:nvSpPr>
        <p:spPr>
          <a:xfrm>
            <a:off x="20856142" y="9258947"/>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06" name="TextBox 106"/>
          <p:cNvSpPr txBox="1"/>
          <p:nvPr/>
        </p:nvSpPr>
        <p:spPr>
          <a:xfrm>
            <a:off x="20202739" y="17443486"/>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07" name="TextBox 107"/>
          <p:cNvSpPr txBox="1"/>
          <p:nvPr/>
        </p:nvSpPr>
        <p:spPr>
          <a:xfrm>
            <a:off x="28487129" y="3296535"/>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2/26</a:t>
            </a:r>
          </a:p>
        </p:txBody>
      </p:sp>
      <p:sp>
        <p:nvSpPr>
          <p:cNvPr id="108" name="TextBox 108"/>
          <p:cNvSpPr txBox="1"/>
          <p:nvPr/>
        </p:nvSpPr>
        <p:spPr>
          <a:xfrm>
            <a:off x="27700693" y="6627808"/>
            <a:ext cx="5612674" cy="2608902"/>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Escalated Through Email to Datastax (Acknowledged)</a:t>
            </a:r>
          </a:p>
        </p:txBody>
      </p:sp>
      <p:sp>
        <p:nvSpPr>
          <p:cNvPr id="109" name="TextBox 109"/>
          <p:cNvSpPr txBox="1"/>
          <p:nvPr/>
        </p:nvSpPr>
        <p:spPr>
          <a:xfrm>
            <a:off x="34731120" y="7619113"/>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LangFlow AI</a:t>
            </a:r>
          </a:p>
        </p:txBody>
      </p:sp>
      <p:sp>
        <p:nvSpPr>
          <p:cNvPr id="110" name="TextBox 110"/>
          <p:cNvSpPr txBox="1"/>
          <p:nvPr/>
        </p:nvSpPr>
        <p:spPr>
          <a:xfrm>
            <a:off x="35652838" y="3296535"/>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3/5</a:t>
            </a:r>
          </a:p>
        </p:txBody>
      </p:sp>
      <p:sp>
        <p:nvSpPr>
          <p:cNvPr id="111" name="TextBox 111"/>
          <p:cNvSpPr txBox="1"/>
          <p:nvPr/>
        </p:nvSpPr>
        <p:spPr>
          <a:xfrm>
            <a:off x="14452332" y="3265687"/>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02/24</a:t>
            </a:r>
          </a:p>
        </p:txBody>
      </p:sp>
      <p:sp>
        <p:nvSpPr>
          <p:cNvPr id="112" name="TextBox 112"/>
          <p:cNvSpPr txBox="1"/>
          <p:nvPr/>
        </p:nvSpPr>
        <p:spPr>
          <a:xfrm>
            <a:off x="21579357" y="3265687"/>
            <a:ext cx="4342564" cy="697398"/>
          </a:xfrm>
          <a:prstGeom prst="rect">
            <a:avLst/>
          </a:prstGeom>
        </p:spPr>
        <p:txBody>
          <a:bodyPr lIns="0" tIns="0" rIns="0" bIns="0" rtlCol="0" anchor="t">
            <a:spAutoFit/>
          </a:bodyPr>
          <a:lstStyle/>
          <a:p>
            <a:pPr algn="ctr">
              <a:lnSpc>
                <a:spcPts val="5738"/>
              </a:lnSpc>
            </a:pPr>
            <a:r>
              <a:rPr lang="en-US" sz="4099" b="1">
                <a:solidFill>
                  <a:srgbClr val="FFFFFF"/>
                </a:solidFill>
                <a:latin typeface="Lato 1 Bold"/>
                <a:ea typeface="Lato 1 Bold"/>
                <a:cs typeface="Lato 1 Bold"/>
                <a:sym typeface="Lato 1 Bold"/>
              </a:rPr>
              <a:t>02/25</a:t>
            </a:r>
          </a:p>
        </p:txBody>
      </p:sp>
      <p:sp>
        <p:nvSpPr>
          <p:cNvPr id="113" name="TextBox 113"/>
          <p:cNvSpPr txBox="1"/>
          <p:nvPr/>
        </p:nvSpPr>
        <p:spPr>
          <a:xfrm>
            <a:off x="34866403" y="15720643"/>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HackerOne</a:t>
            </a:r>
          </a:p>
          <a:p>
            <a:pPr algn="ctr">
              <a:lnSpc>
                <a:spcPts val="7118"/>
              </a:lnSpc>
            </a:pPr>
            <a:r>
              <a:rPr lang="en-US" sz="5084" b="1">
                <a:solidFill>
                  <a:srgbClr val="FFFFFF"/>
                </a:solidFill>
                <a:latin typeface="Lato 1 Heavy"/>
                <a:ea typeface="Lato 1 Heavy"/>
                <a:cs typeface="Lato 1 Heavy"/>
                <a:sym typeface="Lato 1 Heavy"/>
              </a:rPr>
              <a:t>Responds</a:t>
            </a:r>
          </a:p>
        </p:txBody>
      </p:sp>
      <p:sp>
        <p:nvSpPr>
          <p:cNvPr id="114" name="TextBox 114"/>
          <p:cNvSpPr txBox="1"/>
          <p:nvPr/>
        </p:nvSpPr>
        <p:spPr>
          <a:xfrm>
            <a:off x="35276358" y="17568316"/>
            <a:ext cx="479276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(Already Fixed)</a:t>
            </a:r>
          </a:p>
        </p:txBody>
      </p:sp>
      <p:sp>
        <p:nvSpPr>
          <p:cNvPr id="115" name="TextBox 115"/>
          <p:cNvSpPr txBox="1"/>
          <p:nvPr/>
        </p:nvSpPr>
        <p:spPr>
          <a:xfrm>
            <a:off x="40287516" y="7875254"/>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3/10</a:t>
            </a:r>
          </a:p>
        </p:txBody>
      </p:sp>
      <p:sp>
        <p:nvSpPr>
          <p:cNvPr id="116" name="TextBox 116"/>
          <p:cNvSpPr txBox="1"/>
          <p:nvPr/>
        </p:nvSpPr>
        <p:spPr>
          <a:xfrm>
            <a:off x="21396107" y="12088126"/>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4/1</a:t>
            </a:r>
          </a:p>
        </p:txBody>
      </p:sp>
      <p:sp>
        <p:nvSpPr>
          <p:cNvPr id="117" name="TextBox 117"/>
          <p:cNvSpPr txBox="1"/>
          <p:nvPr/>
        </p:nvSpPr>
        <p:spPr>
          <a:xfrm>
            <a:off x="14156500" y="11939848"/>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4/2</a:t>
            </a:r>
          </a:p>
        </p:txBody>
      </p:sp>
      <p:sp>
        <p:nvSpPr>
          <p:cNvPr id="118" name="TextBox 118"/>
          <p:cNvSpPr txBox="1"/>
          <p:nvPr/>
        </p:nvSpPr>
        <p:spPr>
          <a:xfrm>
            <a:off x="7430520" y="11939848"/>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4/3</a:t>
            </a:r>
          </a:p>
        </p:txBody>
      </p:sp>
      <p:sp>
        <p:nvSpPr>
          <p:cNvPr id="119" name="TextBox 119"/>
          <p:cNvSpPr txBox="1"/>
          <p:nvPr/>
        </p:nvSpPr>
        <p:spPr>
          <a:xfrm>
            <a:off x="14705247" y="21099256"/>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4/9</a:t>
            </a:r>
          </a:p>
        </p:txBody>
      </p:sp>
      <p:sp>
        <p:nvSpPr>
          <p:cNvPr id="120" name="TextBox 120"/>
          <p:cNvSpPr txBox="1"/>
          <p:nvPr/>
        </p:nvSpPr>
        <p:spPr>
          <a:xfrm>
            <a:off x="13918811" y="24272037"/>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Bold"/>
                <a:ea typeface="Lato 1 Bold"/>
                <a:cs typeface="Lato 1 Bold"/>
                <a:sym typeface="Lato 1 Bold"/>
              </a:rPr>
              <a:t>Exploit</a:t>
            </a:r>
          </a:p>
          <a:p>
            <a:pPr algn="ctr">
              <a:lnSpc>
                <a:spcPts val="7118"/>
              </a:lnSpc>
            </a:pPr>
            <a:r>
              <a:rPr lang="en-US" sz="5084" b="1">
                <a:solidFill>
                  <a:srgbClr val="FFFFFF"/>
                </a:solidFill>
                <a:latin typeface="Lato 1 Bold"/>
                <a:ea typeface="Lato 1 Bold"/>
                <a:cs typeface="Lato 1 Bold"/>
                <a:sym typeface="Lato 1 Bold"/>
              </a:rPr>
              <a:t>Published</a:t>
            </a:r>
          </a:p>
        </p:txBody>
      </p:sp>
      <p:sp>
        <p:nvSpPr>
          <p:cNvPr id="121" name="TextBox 121"/>
          <p:cNvSpPr txBox="1"/>
          <p:nvPr/>
        </p:nvSpPr>
        <p:spPr>
          <a:xfrm>
            <a:off x="2743191" y="16660702"/>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4/7</a:t>
            </a:r>
          </a:p>
        </p:txBody>
      </p:sp>
      <p:sp>
        <p:nvSpPr>
          <p:cNvPr id="122" name="TextBox 122"/>
          <p:cNvSpPr txBox="1"/>
          <p:nvPr/>
        </p:nvSpPr>
        <p:spPr>
          <a:xfrm>
            <a:off x="34603211" y="6712993"/>
            <a:ext cx="5612674" cy="853390"/>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PR Fix Merged</a:t>
            </a:r>
          </a:p>
        </p:txBody>
      </p:sp>
      <p:sp>
        <p:nvSpPr>
          <p:cNvPr id="123" name="TextBox 123"/>
          <p:cNvSpPr txBox="1"/>
          <p:nvPr/>
        </p:nvSpPr>
        <p:spPr>
          <a:xfrm>
            <a:off x="28110648" y="9343668"/>
            <a:ext cx="479276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24" name="TextBox 124"/>
          <p:cNvSpPr txBox="1"/>
          <p:nvPr/>
        </p:nvSpPr>
        <p:spPr>
          <a:xfrm>
            <a:off x="42012326" y="10725771"/>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25" name="TextBox 125"/>
          <p:cNvSpPr txBox="1"/>
          <p:nvPr/>
        </p:nvSpPr>
        <p:spPr>
          <a:xfrm>
            <a:off x="7126427" y="24194230"/>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Bold"/>
                <a:ea typeface="Lato 1 Bold"/>
                <a:cs typeface="Lato 1 Bold"/>
                <a:sym typeface="Lato 1 Bold"/>
              </a:rPr>
              <a:t>Request to Cancel CVE Request</a:t>
            </a:r>
          </a:p>
        </p:txBody>
      </p:sp>
      <p:sp>
        <p:nvSpPr>
          <p:cNvPr id="126" name="TextBox 126"/>
          <p:cNvSpPr txBox="1"/>
          <p:nvPr/>
        </p:nvSpPr>
        <p:spPr>
          <a:xfrm>
            <a:off x="7020161" y="25994623"/>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27" name="TextBox 127"/>
          <p:cNvSpPr txBox="1"/>
          <p:nvPr/>
        </p:nvSpPr>
        <p:spPr>
          <a:xfrm>
            <a:off x="13326338" y="15669650"/>
            <a:ext cx="5612674" cy="2608902"/>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Request CVE</a:t>
            </a:r>
          </a:p>
          <a:p>
            <a:pPr algn="ctr">
              <a:lnSpc>
                <a:spcPts val="7118"/>
              </a:lnSpc>
            </a:pPr>
            <a:r>
              <a:rPr lang="en-US" sz="5084" b="1">
                <a:solidFill>
                  <a:srgbClr val="FFFFFF"/>
                </a:solidFill>
                <a:latin typeface="Lato 1 Heavy"/>
                <a:ea typeface="Lato 1 Heavy"/>
                <a:cs typeface="Lato 1 Heavy"/>
                <a:sym typeface="Lato 1 Heavy"/>
              </a:rPr>
              <a:t>from VulnCheck</a:t>
            </a:r>
          </a:p>
          <a:p>
            <a:pPr algn="ctr">
              <a:lnSpc>
                <a:spcPts val="7118"/>
              </a:lnSpc>
            </a:pPr>
            <a:endParaRPr lang="en-US" sz="5084" b="1">
              <a:solidFill>
                <a:srgbClr val="FFFFFF"/>
              </a:solidFill>
              <a:latin typeface="Lato 1 Heavy"/>
              <a:ea typeface="Lato 1 Heavy"/>
              <a:cs typeface="Lato 1 Heavy"/>
              <a:sym typeface="Lato 1 Heavy"/>
            </a:endParaRPr>
          </a:p>
        </p:txBody>
      </p:sp>
      <p:sp>
        <p:nvSpPr>
          <p:cNvPr id="128" name="TextBox 128"/>
          <p:cNvSpPr txBox="1"/>
          <p:nvPr/>
        </p:nvSpPr>
        <p:spPr>
          <a:xfrm>
            <a:off x="13177147" y="17557363"/>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Horizon3.ai</a:t>
            </a:r>
          </a:p>
        </p:txBody>
      </p:sp>
      <p:sp>
        <p:nvSpPr>
          <p:cNvPr id="129" name="TextBox 129"/>
          <p:cNvSpPr txBox="1"/>
          <p:nvPr/>
        </p:nvSpPr>
        <p:spPr>
          <a:xfrm>
            <a:off x="21907683" y="21145473"/>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4/12</a:t>
            </a:r>
          </a:p>
        </p:txBody>
      </p:sp>
      <p:sp>
        <p:nvSpPr>
          <p:cNvPr id="130" name="TextBox 130"/>
          <p:cNvSpPr txBox="1"/>
          <p:nvPr/>
        </p:nvSpPr>
        <p:spPr>
          <a:xfrm>
            <a:off x="7818650" y="21099256"/>
            <a:ext cx="4039803" cy="645227"/>
          </a:xfrm>
          <a:prstGeom prst="rect">
            <a:avLst/>
          </a:prstGeom>
        </p:spPr>
        <p:txBody>
          <a:bodyPr lIns="0" tIns="0" rIns="0" bIns="0" rtlCol="0" anchor="t">
            <a:spAutoFit/>
          </a:bodyPr>
          <a:lstStyle/>
          <a:p>
            <a:pPr algn="ctr">
              <a:lnSpc>
                <a:spcPts val="5338"/>
              </a:lnSpc>
            </a:pPr>
            <a:r>
              <a:rPr lang="en-US" sz="3813" b="1">
                <a:solidFill>
                  <a:srgbClr val="FFFFFF"/>
                </a:solidFill>
                <a:latin typeface="Lato 1 Bold"/>
                <a:ea typeface="Lato 1 Bold"/>
                <a:cs typeface="Lato 1 Bold"/>
                <a:sym typeface="Lato 1 Bold"/>
              </a:rPr>
              <a:t>4/7</a:t>
            </a:r>
          </a:p>
        </p:txBody>
      </p:sp>
      <p:sp>
        <p:nvSpPr>
          <p:cNvPr id="131" name="TextBox 131"/>
          <p:cNvSpPr txBox="1"/>
          <p:nvPr/>
        </p:nvSpPr>
        <p:spPr>
          <a:xfrm>
            <a:off x="6788381" y="15655798"/>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VulnCheck</a:t>
            </a:r>
          </a:p>
          <a:p>
            <a:pPr algn="ctr">
              <a:lnSpc>
                <a:spcPts val="7118"/>
              </a:lnSpc>
            </a:pPr>
            <a:r>
              <a:rPr lang="en-US" sz="5084" b="1">
                <a:solidFill>
                  <a:srgbClr val="FFFFFF"/>
                </a:solidFill>
                <a:latin typeface="Lato 1 Heavy"/>
                <a:ea typeface="Lato 1 Heavy"/>
                <a:cs typeface="Lato 1 Heavy"/>
                <a:sym typeface="Lato 1 Heavy"/>
              </a:rPr>
              <a:t>Assigns CVE</a:t>
            </a:r>
          </a:p>
        </p:txBody>
      </p:sp>
      <p:sp>
        <p:nvSpPr>
          <p:cNvPr id="132" name="TextBox 132"/>
          <p:cNvSpPr txBox="1"/>
          <p:nvPr/>
        </p:nvSpPr>
        <p:spPr>
          <a:xfrm>
            <a:off x="6774321" y="17557363"/>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VulnCheck</a:t>
            </a:r>
          </a:p>
        </p:txBody>
      </p:sp>
      <p:sp>
        <p:nvSpPr>
          <p:cNvPr id="133" name="TextBox 133"/>
          <p:cNvSpPr txBox="1"/>
          <p:nvPr/>
        </p:nvSpPr>
        <p:spPr>
          <a:xfrm>
            <a:off x="516853" y="20088744"/>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VulnCheck</a:t>
            </a:r>
          </a:p>
          <a:p>
            <a:pPr algn="ctr">
              <a:lnSpc>
                <a:spcPts val="7118"/>
              </a:lnSpc>
            </a:pPr>
            <a:r>
              <a:rPr lang="en-US" sz="5084" b="1">
                <a:solidFill>
                  <a:srgbClr val="FFFFFF"/>
                </a:solidFill>
                <a:latin typeface="Lato 1 Heavy"/>
                <a:ea typeface="Lato 1 Heavy"/>
                <a:cs typeface="Lato 1 Heavy"/>
                <a:sym typeface="Lato 1 Heavy"/>
              </a:rPr>
              <a:t>Publishes CVE</a:t>
            </a:r>
          </a:p>
        </p:txBody>
      </p:sp>
      <p:sp>
        <p:nvSpPr>
          <p:cNvPr id="134" name="TextBox 134"/>
          <p:cNvSpPr txBox="1"/>
          <p:nvPr/>
        </p:nvSpPr>
        <p:spPr>
          <a:xfrm>
            <a:off x="502792" y="21990308"/>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VulnCheck</a:t>
            </a:r>
          </a:p>
        </p:txBody>
      </p:sp>
      <p:sp>
        <p:nvSpPr>
          <p:cNvPr id="135" name="TextBox 135"/>
          <p:cNvSpPr txBox="1"/>
          <p:nvPr/>
        </p:nvSpPr>
        <p:spPr>
          <a:xfrm>
            <a:off x="27627507" y="17443486"/>
            <a:ext cx="5612674" cy="598007"/>
          </a:xfrm>
          <a:prstGeom prst="rect">
            <a:avLst/>
          </a:prstGeom>
        </p:spPr>
        <p:txBody>
          <a:bodyPr lIns="0" tIns="0" rIns="0" bIns="0" rtlCol="0" anchor="t">
            <a:spAutoFit/>
          </a:bodyPr>
          <a:lstStyle/>
          <a:p>
            <a:pPr algn="ctr">
              <a:lnSpc>
                <a:spcPts val="4893"/>
              </a:lnSpc>
            </a:pPr>
            <a:r>
              <a:rPr lang="en-US" sz="3495">
                <a:solidFill>
                  <a:srgbClr val="FFFFFF"/>
                </a:solidFill>
                <a:latin typeface="Lato 2"/>
                <a:ea typeface="Lato 2"/>
                <a:cs typeface="Lato 2"/>
                <a:sym typeface="Lato 2"/>
              </a:rPr>
              <a:t>Action: LangFlow AI</a:t>
            </a:r>
          </a:p>
        </p:txBody>
      </p:sp>
      <p:sp>
        <p:nvSpPr>
          <p:cNvPr id="136" name="TextBox 136"/>
          <p:cNvSpPr txBox="1"/>
          <p:nvPr/>
        </p:nvSpPr>
        <p:spPr>
          <a:xfrm>
            <a:off x="27609166" y="15720643"/>
            <a:ext cx="5612674" cy="1731146"/>
          </a:xfrm>
          <a:prstGeom prst="rect">
            <a:avLst/>
          </a:prstGeom>
        </p:spPr>
        <p:txBody>
          <a:bodyPr lIns="0" tIns="0" rIns="0" bIns="0" rtlCol="0" anchor="t">
            <a:spAutoFit/>
          </a:bodyPr>
          <a:lstStyle/>
          <a:p>
            <a:pPr algn="ctr">
              <a:lnSpc>
                <a:spcPts val="7118"/>
              </a:lnSpc>
            </a:pPr>
            <a:r>
              <a:rPr lang="en-US" sz="5084" b="1">
                <a:solidFill>
                  <a:srgbClr val="FFFFFF"/>
                </a:solidFill>
                <a:latin typeface="Lato 1 Heavy"/>
                <a:ea typeface="Lato 1 Heavy"/>
                <a:cs typeface="Lato 1 Heavy"/>
                <a:sym typeface="Lato 1 Heavy"/>
              </a:rPr>
              <a:t>Fix Version Released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6578149"/>
            <a:ext cx="47625000" cy="13161278"/>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How Quickly are Vulnerabilities Being Exploited?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656047" y="4607121"/>
            <a:ext cx="61631609" cy="16382703"/>
          </a:xfrm>
          <a:prstGeom prst="rect">
            <a:avLst/>
          </a:prstGeom>
        </p:spPr>
      </p:pic>
      <p:sp>
        <p:nvSpPr>
          <p:cNvPr id="3" name="AutoShape 3"/>
          <p:cNvSpPr/>
          <p:nvPr/>
        </p:nvSpPr>
        <p:spPr>
          <a:xfrm>
            <a:off x="2175619" y="16023328"/>
            <a:ext cx="43334417" cy="0"/>
          </a:xfrm>
          <a:prstGeom prst="line">
            <a:avLst/>
          </a:prstGeom>
          <a:ln w="95250" cap="flat">
            <a:solidFill>
              <a:srgbClr val="FFFFFF"/>
            </a:solidFill>
            <a:prstDash val="solid"/>
            <a:headEnd type="none" w="sm" len="sm"/>
            <a:tailEnd type="none" w="sm" len="sm"/>
          </a:ln>
        </p:spPr>
        <p:txBody>
          <a:bodyPr/>
          <a:lstStyle/>
          <a:p>
            <a:endParaRPr lang="en-US"/>
          </a:p>
        </p:txBody>
      </p:sp>
      <p:sp>
        <p:nvSpPr>
          <p:cNvPr id="4" name="AutoShape 4"/>
          <p:cNvSpPr/>
          <p:nvPr/>
        </p:nvSpPr>
        <p:spPr>
          <a:xfrm flipH="1" flipV="1">
            <a:off x="2150976" y="15524384"/>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16224281" y="15499580"/>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9331714" y="16031649"/>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18037758" y="16031649"/>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20033404" y="15474775"/>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9" name="AutoShape 9"/>
          <p:cNvSpPr/>
          <p:nvPr/>
        </p:nvSpPr>
        <p:spPr>
          <a:xfrm flipV="1">
            <a:off x="45485394" y="15524384"/>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0" name="AutoShape 10"/>
          <p:cNvSpPr/>
          <p:nvPr/>
        </p:nvSpPr>
        <p:spPr>
          <a:xfrm flipV="1">
            <a:off x="42481790" y="16031649"/>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1" name="AutoShape 11"/>
          <p:cNvSpPr/>
          <p:nvPr/>
        </p:nvSpPr>
        <p:spPr>
          <a:xfrm flipV="1">
            <a:off x="39478186" y="15524384"/>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2" name="AutoShape 12"/>
          <p:cNvSpPr/>
          <p:nvPr/>
        </p:nvSpPr>
        <p:spPr>
          <a:xfrm flipV="1">
            <a:off x="33991116" y="15483096"/>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3" name="AutoShape 13"/>
          <p:cNvSpPr/>
          <p:nvPr/>
        </p:nvSpPr>
        <p:spPr>
          <a:xfrm flipV="1">
            <a:off x="29574535" y="15474775"/>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4" name="AutoShape 14"/>
          <p:cNvSpPr/>
          <p:nvPr/>
        </p:nvSpPr>
        <p:spPr>
          <a:xfrm flipV="1">
            <a:off x="36734651" y="16031649"/>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5" name="AutoShape 15"/>
          <p:cNvSpPr/>
          <p:nvPr/>
        </p:nvSpPr>
        <p:spPr>
          <a:xfrm flipV="1">
            <a:off x="31711967" y="16072937"/>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6" name="AutoShape 16"/>
          <p:cNvSpPr/>
          <p:nvPr/>
        </p:nvSpPr>
        <p:spPr>
          <a:xfrm flipV="1">
            <a:off x="25107698" y="16031649"/>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7" name="Freeform 17"/>
          <p:cNvSpPr/>
          <p:nvPr/>
        </p:nvSpPr>
        <p:spPr>
          <a:xfrm>
            <a:off x="39690078" y="24508305"/>
            <a:ext cx="6799478" cy="1358198"/>
          </a:xfrm>
          <a:custGeom>
            <a:avLst/>
            <a:gdLst/>
            <a:ahLst/>
            <a:cxnLst/>
            <a:rect l="l" t="t" r="r" b="b"/>
            <a:pathLst>
              <a:path w="6799478" h="1358198">
                <a:moveTo>
                  <a:pt x="0" y="0"/>
                </a:moveTo>
                <a:lnTo>
                  <a:pt x="6799478" y="0"/>
                </a:lnTo>
                <a:lnTo>
                  <a:pt x="6799478" y="1358198"/>
                </a:lnTo>
                <a:lnTo>
                  <a:pt x="0" y="135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AutoShape 18"/>
          <p:cNvSpPr/>
          <p:nvPr/>
        </p:nvSpPr>
        <p:spPr>
          <a:xfrm flipH="1" flipV="1">
            <a:off x="2270557" y="15524384"/>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19" name="AutoShape 19"/>
          <p:cNvSpPr/>
          <p:nvPr/>
        </p:nvSpPr>
        <p:spPr>
          <a:xfrm flipV="1">
            <a:off x="2200586" y="15973718"/>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20" name="AutoShape 20"/>
          <p:cNvSpPr/>
          <p:nvPr/>
        </p:nvSpPr>
        <p:spPr>
          <a:xfrm flipH="1" flipV="1">
            <a:off x="2394580" y="15524384"/>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21" name="AutoShape 21"/>
          <p:cNvSpPr/>
          <p:nvPr/>
        </p:nvSpPr>
        <p:spPr>
          <a:xfrm flipV="1">
            <a:off x="2344971" y="15973718"/>
            <a:ext cx="0" cy="548553"/>
          </a:xfrm>
          <a:prstGeom prst="line">
            <a:avLst/>
          </a:prstGeom>
          <a:ln w="95250" cap="flat">
            <a:solidFill>
              <a:srgbClr val="FFFFFF"/>
            </a:solidFill>
            <a:prstDash val="solid"/>
            <a:headEnd type="none" w="sm" len="sm"/>
            <a:tailEnd type="none" w="sm" len="sm"/>
          </a:ln>
        </p:spPr>
        <p:txBody>
          <a:bodyPr/>
          <a:lstStyle/>
          <a:p>
            <a:endParaRPr lang="en-US"/>
          </a:p>
        </p:txBody>
      </p:sp>
      <p:sp>
        <p:nvSpPr>
          <p:cNvPr id="22" name="TextBox 22"/>
          <p:cNvSpPr txBox="1"/>
          <p:nvPr/>
        </p:nvSpPr>
        <p:spPr>
          <a:xfrm>
            <a:off x="1426076" y="2395537"/>
            <a:ext cx="44772849" cy="2517703"/>
          </a:xfrm>
          <a:prstGeom prst="rect">
            <a:avLst/>
          </a:prstGeom>
        </p:spPr>
        <p:txBody>
          <a:bodyPr lIns="0" tIns="0" rIns="0" bIns="0" rtlCol="0" anchor="t">
            <a:spAutoFit/>
          </a:bodyPr>
          <a:lstStyle/>
          <a:p>
            <a:pPr algn="ctr">
              <a:lnSpc>
                <a:spcPts val="20533"/>
              </a:lnSpc>
            </a:pPr>
            <a:r>
              <a:rPr lang="en-US" sz="14666" b="1">
                <a:solidFill>
                  <a:srgbClr val="FFFFFF"/>
                </a:solidFill>
                <a:latin typeface="Montserrat Bold"/>
                <a:ea typeface="Montserrat Bold"/>
                <a:cs typeface="Montserrat Bold"/>
                <a:sym typeface="Montserrat Bold"/>
              </a:rPr>
              <a:t>1H-2025 Known Exploited Vulnerabilities (432)</a:t>
            </a:r>
          </a:p>
        </p:txBody>
      </p:sp>
      <p:sp>
        <p:nvSpPr>
          <p:cNvPr id="23" name="TextBox 23"/>
          <p:cNvSpPr txBox="1"/>
          <p:nvPr/>
        </p:nvSpPr>
        <p:spPr>
          <a:xfrm>
            <a:off x="11401242" y="5153095"/>
            <a:ext cx="24822516" cy="3349758"/>
          </a:xfrm>
          <a:prstGeom prst="rect">
            <a:avLst/>
          </a:prstGeom>
        </p:spPr>
        <p:txBody>
          <a:bodyPr lIns="0" tIns="0" rIns="0" bIns="0" rtlCol="0" anchor="t">
            <a:spAutoFit/>
          </a:bodyPr>
          <a:lstStyle/>
          <a:p>
            <a:pPr algn="ctr">
              <a:lnSpc>
                <a:spcPts val="13489"/>
              </a:lnSpc>
            </a:pPr>
            <a:r>
              <a:rPr lang="en-US" sz="9635">
                <a:solidFill>
                  <a:srgbClr val="FFFFFF"/>
                </a:solidFill>
                <a:latin typeface="Montserrat"/>
                <a:ea typeface="Montserrat"/>
                <a:cs typeface="Montserrat"/>
                <a:sym typeface="Montserrat"/>
              </a:rPr>
              <a:t>Time From CVE to Exploitation Evidence</a:t>
            </a:r>
          </a:p>
          <a:p>
            <a:pPr algn="ctr">
              <a:lnSpc>
                <a:spcPts val="13489"/>
              </a:lnSpc>
            </a:pPr>
            <a:r>
              <a:rPr lang="en-US" sz="9635">
                <a:solidFill>
                  <a:srgbClr val="FFFFFF"/>
                </a:solidFill>
                <a:latin typeface="Montserrat"/>
                <a:ea typeface="Montserrat"/>
                <a:cs typeface="Montserrat"/>
                <a:sym typeface="Montserrat"/>
              </a:rPr>
              <a:t>Source: VulnCheck KEV</a:t>
            </a:r>
          </a:p>
        </p:txBody>
      </p:sp>
      <p:sp>
        <p:nvSpPr>
          <p:cNvPr id="24" name="TextBox 24"/>
          <p:cNvSpPr txBox="1"/>
          <p:nvPr/>
        </p:nvSpPr>
        <p:spPr>
          <a:xfrm>
            <a:off x="7490741" y="16944997"/>
            <a:ext cx="3681946"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&lt; 1 Day</a:t>
            </a:r>
          </a:p>
          <a:p>
            <a:pPr algn="ctr">
              <a:lnSpc>
                <a:spcPts val="7656"/>
              </a:lnSpc>
            </a:pPr>
            <a:r>
              <a:rPr lang="en-US" sz="5468" b="1">
                <a:solidFill>
                  <a:srgbClr val="FFFFFF"/>
                </a:solidFill>
                <a:latin typeface="Montserrat Bold"/>
                <a:ea typeface="Montserrat Bold"/>
                <a:cs typeface="Montserrat Bold"/>
                <a:sym typeface="Montserrat Bold"/>
              </a:rPr>
              <a:t>139 (32.1%)</a:t>
            </a:r>
          </a:p>
        </p:txBody>
      </p:sp>
      <p:sp>
        <p:nvSpPr>
          <p:cNvPr id="25" name="TextBox 25"/>
          <p:cNvSpPr txBox="1"/>
          <p:nvPr/>
        </p:nvSpPr>
        <p:spPr>
          <a:xfrm>
            <a:off x="16298695" y="16944997"/>
            <a:ext cx="3664505"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1 - 31 Days</a:t>
            </a:r>
          </a:p>
          <a:p>
            <a:pPr algn="ctr">
              <a:lnSpc>
                <a:spcPts val="7656"/>
              </a:lnSpc>
            </a:pPr>
            <a:r>
              <a:rPr lang="en-US" sz="5468" b="1">
                <a:solidFill>
                  <a:srgbClr val="FFFFFF"/>
                </a:solidFill>
                <a:latin typeface="Montserrat Bold"/>
                <a:ea typeface="Montserrat Bold"/>
                <a:cs typeface="Montserrat Bold"/>
                <a:sym typeface="Montserrat Bold"/>
              </a:rPr>
              <a:t>38 (8.78%)</a:t>
            </a:r>
          </a:p>
        </p:txBody>
      </p:sp>
      <p:sp>
        <p:nvSpPr>
          <p:cNvPr id="26" name="TextBox 26"/>
          <p:cNvSpPr txBox="1"/>
          <p:nvPr/>
        </p:nvSpPr>
        <p:spPr>
          <a:xfrm>
            <a:off x="22749703" y="16944997"/>
            <a:ext cx="4715991"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32 - 365 Days</a:t>
            </a:r>
          </a:p>
          <a:p>
            <a:pPr algn="ctr">
              <a:lnSpc>
                <a:spcPts val="7656"/>
              </a:lnSpc>
            </a:pPr>
            <a:r>
              <a:rPr lang="en-US" sz="5468" b="1">
                <a:solidFill>
                  <a:srgbClr val="FFFFFF"/>
                </a:solidFill>
                <a:latin typeface="Montserrat Bold"/>
                <a:ea typeface="Montserrat Bold"/>
                <a:cs typeface="Montserrat Bold"/>
                <a:sym typeface="Montserrat Bold"/>
              </a:rPr>
              <a:t>95 (21.94%)</a:t>
            </a:r>
          </a:p>
        </p:txBody>
      </p:sp>
      <p:sp>
        <p:nvSpPr>
          <p:cNvPr id="27" name="TextBox 27"/>
          <p:cNvSpPr txBox="1"/>
          <p:nvPr/>
        </p:nvSpPr>
        <p:spPr>
          <a:xfrm>
            <a:off x="29832043" y="16986285"/>
            <a:ext cx="3859067"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1-2 Year</a:t>
            </a:r>
          </a:p>
          <a:p>
            <a:pPr algn="ctr">
              <a:lnSpc>
                <a:spcPts val="7656"/>
              </a:lnSpc>
            </a:pPr>
            <a:r>
              <a:rPr lang="en-US" sz="5468" b="1">
                <a:solidFill>
                  <a:srgbClr val="FFFFFF"/>
                </a:solidFill>
                <a:latin typeface="Montserrat Bold"/>
                <a:ea typeface="Montserrat Bold"/>
                <a:cs typeface="Montserrat Bold"/>
                <a:sym typeface="Montserrat Bold"/>
              </a:rPr>
              <a:t>44 (10.16%)</a:t>
            </a:r>
          </a:p>
        </p:txBody>
      </p:sp>
      <p:sp>
        <p:nvSpPr>
          <p:cNvPr id="28" name="TextBox 28"/>
          <p:cNvSpPr txBox="1"/>
          <p:nvPr/>
        </p:nvSpPr>
        <p:spPr>
          <a:xfrm>
            <a:off x="34801242" y="16944997"/>
            <a:ext cx="3866818"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2-4 Years</a:t>
            </a:r>
          </a:p>
          <a:p>
            <a:pPr algn="ctr">
              <a:lnSpc>
                <a:spcPts val="7656"/>
              </a:lnSpc>
            </a:pPr>
            <a:r>
              <a:rPr lang="en-US" sz="5468" b="1">
                <a:solidFill>
                  <a:srgbClr val="FFFFFF"/>
                </a:solidFill>
                <a:latin typeface="Montserrat Bold"/>
                <a:ea typeface="Montserrat Bold"/>
                <a:cs typeface="Montserrat Bold"/>
                <a:sym typeface="Montserrat Bold"/>
              </a:rPr>
              <a:t>55 (12.70%)</a:t>
            </a:r>
          </a:p>
        </p:txBody>
      </p:sp>
      <p:sp>
        <p:nvSpPr>
          <p:cNvPr id="29" name="TextBox 29"/>
          <p:cNvSpPr txBox="1"/>
          <p:nvPr/>
        </p:nvSpPr>
        <p:spPr>
          <a:xfrm>
            <a:off x="40497415" y="16944997"/>
            <a:ext cx="3968750" cy="1910157"/>
          </a:xfrm>
          <a:prstGeom prst="rect">
            <a:avLst/>
          </a:prstGeom>
        </p:spPr>
        <p:txBody>
          <a:bodyPr lIns="0" tIns="0" rIns="0" bIns="0" rtlCol="0" anchor="t">
            <a:spAutoFit/>
          </a:bodyPr>
          <a:lstStyle/>
          <a:p>
            <a:pPr algn="ctr">
              <a:lnSpc>
                <a:spcPts val="7656"/>
              </a:lnSpc>
            </a:pPr>
            <a:r>
              <a:rPr lang="en-US" sz="5468" b="1">
                <a:solidFill>
                  <a:srgbClr val="FFFFFF"/>
                </a:solidFill>
                <a:latin typeface="Montserrat Bold"/>
                <a:ea typeface="Montserrat Bold"/>
                <a:cs typeface="Montserrat Bold"/>
                <a:sym typeface="Montserrat Bold"/>
              </a:rPr>
              <a:t>4+ Years</a:t>
            </a:r>
          </a:p>
          <a:p>
            <a:pPr algn="ctr">
              <a:lnSpc>
                <a:spcPts val="7656"/>
              </a:lnSpc>
            </a:pPr>
            <a:r>
              <a:rPr lang="en-US" sz="5468" b="1">
                <a:solidFill>
                  <a:srgbClr val="FFFFFF"/>
                </a:solidFill>
                <a:latin typeface="Montserrat Bold"/>
                <a:ea typeface="Montserrat Bold"/>
                <a:cs typeface="Montserrat Bold"/>
                <a:sym typeface="Montserrat Bold"/>
              </a:rPr>
              <a:t>60 (13.86%)</a:t>
            </a:r>
          </a:p>
        </p:txBody>
      </p:sp>
      <p:sp>
        <p:nvSpPr>
          <p:cNvPr id="30" name="TextBox 30"/>
          <p:cNvSpPr txBox="1"/>
          <p:nvPr/>
        </p:nvSpPr>
        <p:spPr>
          <a:xfrm rot="5400000">
            <a:off x="-293406" y="18811732"/>
            <a:ext cx="4811354" cy="480480"/>
          </a:xfrm>
          <a:prstGeom prst="rect">
            <a:avLst/>
          </a:prstGeom>
        </p:spPr>
        <p:txBody>
          <a:bodyPr lIns="0" tIns="0" rIns="0" bIns="0" rtlCol="0" anchor="t">
            <a:spAutoFit/>
          </a:bodyPr>
          <a:lstStyle/>
          <a:p>
            <a:pPr algn="l">
              <a:lnSpc>
                <a:spcPts val="4010"/>
              </a:lnSpc>
            </a:pPr>
            <a:r>
              <a:rPr lang="en-US" sz="2864" b="1">
                <a:solidFill>
                  <a:srgbClr val="FFFFFF"/>
                </a:solidFill>
                <a:latin typeface="Montserrat Bold"/>
                <a:ea typeface="Montserrat Bold"/>
                <a:cs typeface="Montserrat Bold"/>
                <a:sym typeface="Montserrat Bold"/>
              </a:rPr>
              <a:t>Unpublished 1 (.23%)</a:t>
            </a:r>
          </a:p>
        </p:txBody>
      </p:sp>
      <p:sp>
        <p:nvSpPr>
          <p:cNvPr id="31" name="TextBox 31"/>
          <p:cNvSpPr txBox="1"/>
          <p:nvPr/>
        </p:nvSpPr>
        <p:spPr>
          <a:xfrm rot="5400000">
            <a:off x="90139" y="18811732"/>
            <a:ext cx="4811354" cy="480480"/>
          </a:xfrm>
          <a:prstGeom prst="rect">
            <a:avLst/>
          </a:prstGeom>
        </p:spPr>
        <p:txBody>
          <a:bodyPr lIns="0" tIns="0" rIns="0" bIns="0" rtlCol="0" anchor="t">
            <a:spAutoFit/>
          </a:bodyPr>
          <a:lstStyle/>
          <a:p>
            <a:pPr algn="l">
              <a:lnSpc>
                <a:spcPts val="4010"/>
              </a:lnSpc>
            </a:pPr>
            <a:r>
              <a:rPr lang="en-US" sz="2864" b="1">
                <a:solidFill>
                  <a:srgbClr val="FFFFFF"/>
                </a:solidFill>
                <a:latin typeface="Montserrat Bold"/>
                <a:ea typeface="Montserrat Bold"/>
                <a:cs typeface="Montserrat Bold"/>
                <a:sym typeface="Montserrat Bold"/>
              </a:rPr>
              <a:t>Rejected 1  (.23%)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9690078" y="24778123"/>
            <a:ext cx="6799478" cy="1358198"/>
          </a:xfrm>
          <a:custGeom>
            <a:avLst/>
            <a:gdLst/>
            <a:ahLst/>
            <a:cxnLst/>
            <a:rect l="l" t="t" r="r" b="b"/>
            <a:pathLst>
              <a:path w="6799478" h="1358198">
                <a:moveTo>
                  <a:pt x="0" y="0"/>
                </a:moveTo>
                <a:lnTo>
                  <a:pt x="6799478" y="0"/>
                </a:lnTo>
                <a:lnTo>
                  <a:pt x="6799478" y="1358198"/>
                </a:lnTo>
                <a:lnTo>
                  <a:pt x="0" y="1358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113414" y="573475"/>
            <a:ext cx="37398172" cy="23934830"/>
          </a:xfrm>
          <a:custGeom>
            <a:avLst/>
            <a:gdLst/>
            <a:ahLst/>
            <a:cxnLst/>
            <a:rect l="l" t="t" r="r" b="b"/>
            <a:pathLst>
              <a:path w="37398172" h="23934830">
                <a:moveTo>
                  <a:pt x="0" y="0"/>
                </a:moveTo>
                <a:lnTo>
                  <a:pt x="37398172" y="0"/>
                </a:lnTo>
                <a:lnTo>
                  <a:pt x="37398172" y="23934830"/>
                </a:lnTo>
                <a:lnTo>
                  <a:pt x="0" y="2393483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7641879" y="11018188"/>
            <a:ext cx="32341243"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KEV Categorization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96" name="Picture 1095" descr="A screenshot of a computer screen&#10;&#10;AI-generated content may be incorrect.">
            <a:extLst>
              <a:ext uri="{FF2B5EF4-FFF2-40B4-BE49-F238E27FC236}">
                <a16:creationId xmlns:a16="http://schemas.microsoft.com/office/drawing/2014/main" id="{F9907E09-2FDB-E762-3B09-58AF4915B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750"/>
            <a:ext cx="47625000" cy="2678906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2867238" y="11018188"/>
            <a:ext cx="21890524"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Ransomware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4441349"/>
            <a:ext cx="47625000" cy="17282478"/>
          </a:xfrm>
          <a:prstGeom prst="rect">
            <a:avLst/>
          </a:prstGeom>
        </p:spPr>
        <p:txBody>
          <a:bodyPr lIns="0" tIns="0" rIns="0" bIns="0" rtlCol="0" anchor="t">
            <a:spAutoFit/>
          </a:bodyPr>
          <a:lstStyle/>
          <a:p>
            <a:pPr algn="ctr">
              <a:lnSpc>
                <a:spcPts val="45939"/>
              </a:lnSpc>
            </a:pPr>
            <a:r>
              <a:rPr lang="en-US" sz="32814" b="1">
                <a:solidFill>
                  <a:srgbClr val="FFFFFF"/>
                </a:solidFill>
                <a:latin typeface="Montserrat Bold"/>
                <a:ea typeface="Montserrat Bold"/>
                <a:cs typeface="Montserrat Bold"/>
                <a:sym typeface="Montserrat Bold"/>
              </a:rPr>
              <a:t>Transparent as Possible About Exploitation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Picture 42" descr="A black circle with text and numbers&#10;&#10;AI-generated content may be incorrect.">
            <a:extLst>
              <a:ext uri="{FF2B5EF4-FFF2-40B4-BE49-F238E27FC236}">
                <a16:creationId xmlns:a16="http://schemas.microsoft.com/office/drawing/2014/main" id="{63F55B55-DD0A-A8AE-0D8B-529E1BF2C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7625000" cy="267842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408351" y="-857250"/>
            <a:ext cx="54441702" cy="32807889"/>
          </a:xfrm>
          <a:prstGeom prst="rect">
            <a:avLst/>
          </a:prstGeom>
        </p:spPr>
      </p:pic>
      <p:sp>
        <p:nvSpPr>
          <p:cNvPr id="3" name="TextBox 3"/>
          <p:cNvSpPr txBox="1"/>
          <p:nvPr/>
        </p:nvSpPr>
        <p:spPr>
          <a:xfrm>
            <a:off x="13999874" y="-4961"/>
            <a:ext cx="19625252" cy="1653740"/>
          </a:xfrm>
          <a:prstGeom prst="rect">
            <a:avLst/>
          </a:prstGeom>
        </p:spPr>
        <p:txBody>
          <a:bodyPr lIns="0" tIns="0" rIns="0" bIns="0" rtlCol="0" anchor="t">
            <a:spAutoFit/>
          </a:bodyPr>
          <a:lstStyle/>
          <a:p>
            <a:pPr algn="ctr">
              <a:lnSpc>
                <a:spcPts val="13610"/>
              </a:lnSpc>
            </a:pPr>
            <a:r>
              <a:rPr lang="en-US" sz="9600" b="1" dirty="0">
                <a:solidFill>
                  <a:srgbClr val="FFFFFF"/>
                </a:solidFill>
                <a:latin typeface="Montserrat Bold"/>
                <a:ea typeface="Montserrat Bold"/>
                <a:cs typeface="Montserrat Bold"/>
                <a:sym typeface="Montserrat Bold"/>
              </a:rPr>
              <a:t>Ransomware Associated KEVs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2516096" y="11018188"/>
            <a:ext cx="22592807"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Threat Actors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4434393" y="16750844"/>
            <a:ext cx="1906242" cy="9287305"/>
            <a:chOff x="0" y="0"/>
            <a:chExt cx="192789" cy="939279"/>
          </a:xfrm>
        </p:grpSpPr>
        <p:sp>
          <p:nvSpPr>
            <p:cNvPr id="3" name="Freeform 3"/>
            <p:cNvSpPr/>
            <p:nvPr/>
          </p:nvSpPr>
          <p:spPr>
            <a:xfrm>
              <a:off x="0" y="0"/>
              <a:ext cx="192789" cy="939279"/>
            </a:xfrm>
            <a:custGeom>
              <a:avLst/>
              <a:gdLst/>
              <a:ahLst/>
              <a:cxnLst/>
              <a:rect l="l" t="t" r="r" b="b"/>
              <a:pathLst>
                <a:path w="192789" h="939279">
                  <a:moveTo>
                    <a:pt x="42306" y="0"/>
                  </a:moveTo>
                  <a:lnTo>
                    <a:pt x="150484" y="0"/>
                  </a:lnTo>
                  <a:cubicBezTo>
                    <a:pt x="173848" y="0"/>
                    <a:pt x="192789" y="18941"/>
                    <a:pt x="192789" y="42306"/>
                  </a:cubicBezTo>
                  <a:lnTo>
                    <a:pt x="192789" y="896973"/>
                  </a:lnTo>
                  <a:cubicBezTo>
                    <a:pt x="192789" y="908193"/>
                    <a:pt x="188332" y="918954"/>
                    <a:pt x="180398" y="926888"/>
                  </a:cubicBezTo>
                  <a:cubicBezTo>
                    <a:pt x="172464" y="934822"/>
                    <a:pt x="161704" y="939279"/>
                    <a:pt x="150484" y="939279"/>
                  </a:cubicBezTo>
                  <a:lnTo>
                    <a:pt x="42306" y="939279"/>
                  </a:lnTo>
                  <a:cubicBezTo>
                    <a:pt x="31086" y="939279"/>
                    <a:pt x="20325" y="934822"/>
                    <a:pt x="12391" y="926888"/>
                  </a:cubicBezTo>
                  <a:cubicBezTo>
                    <a:pt x="4457" y="918954"/>
                    <a:pt x="0" y="908193"/>
                    <a:pt x="0" y="896973"/>
                  </a:cubicBezTo>
                  <a:lnTo>
                    <a:pt x="0" y="42306"/>
                  </a:lnTo>
                  <a:cubicBezTo>
                    <a:pt x="0" y="31086"/>
                    <a:pt x="4457" y="20325"/>
                    <a:pt x="12391" y="12391"/>
                  </a:cubicBezTo>
                  <a:cubicBezTo>
                    <a:pt x="20325" y="4457"/>
                    <a:pt x="31086" y="0"/>
                    <a:pt x="42306" y="0"/>
                  </a:cubicBezTo>
                  <a:close/>
                </a:path>
              </a:pathLst>
            </a:custGeom>
            <a:solidFill>
              <a:srgbClr val="FF0300"/>
            </a:solidFill>
          </p:spPr>
          <p:txBody>
            <a:bodyPr/>
            <a:lstStyle/>
            <a:p>
              <a:endParaRPr lang="en-US"/>
            </a:p>
          </p:txBody>
        </p:sp>
        <p:sp>
          <p:nvSpPr>
            <p:cNvPr id="4" name="TextBox 4"/>
            <p:cNvSpPr txBox="1"/>
            <p:nvPr/>
          </p:nvSpPr>
          <p:spPr>
            <a:xfrm>
              <a:off x="0" y="-114300"/>
              <a:ext cx="192789" cy="1053579"/>
            </a:xfrm>
            <a:prstGeom prst="rect">
              <a:avLst/>
            </a:prstGeom>
          </p:spPr>
          <p:txBody>
            <a:bodyPr lIns="50800" tIns="50800" rIns="50800" bIns="50800" rtlCol="0" anchor="ctr"/>
            <a:lstStyle/>
            <a:p>
              <a:pPr algn="ctr">
                <a:lnSpc>
                  <a:spcPts val="7656"/>
                </a:lnSpc>
              </a:pPr>
              <a:endParaRPr/>
            </a:p>
          </p:txBody>
        </p:sp>
      </p:grpSp>
      <p:grpSp>
        <p:nvGrpSpPr>
          <p:cNvPr id="5" name="Group 5"/>
          <p:cNvGrpSpPr/>
          <p:nvPr/>
        </p:nvGrpSpPr>
        <p:grpSpPr>
          <a:xfrm>
            <a:off x="1072168" y="2681287"/>
            <a:ext cx="16180256" cy="23356862"/>
            <a:chOff x="0" y="0"/>
            <a:chExt cx="1636403" cy="2362215"/>
          </a:xfrm>
        </p:grpSpPr>
        <p:sp>
          <p:nvSpPr>
            <p:cNvPr id="6" name="Freeform 6"/>
            <p:cNvSpPr/>
            <p:nvPr/>
          </p:nvSpPr>
          <p:spPr>
            <a:xfrm>
              <a:off x="0" y="0"/>
              <a:ext cx="1636403" cy="2362215"/>
            </a:xfrm>
            <a:custGeom>
              <a:avLst/>
              <a:gdLst/>
              <a:ahLst/>
              <a:cxnLst/>
              <a:rect l="l" t="t" r="r" b="b"/>
              <a:pathLst>
                <a:path w="1636403" h="2362215">
                  <a:moveTo>
                    <a:pt x="4984" y="0"/>
                  </a:moveTo>
                  <a:lnTo>
                    <a:pt x="1631419" y="0"/>
                  </a:lnTo>
                  <a:cubicBezTo>
                    <a:pt x="1632741" y="0"/>
                    <a:pt x="1634009" y="525"/>
                    <a:pt x="1634943" y="1460"/>
                  </a:cubicBezTo>
                  <a:cubicBezTo>
                    <a:pt x="1635878" y="2395"/>
                    <a:pt x="1636403" y="3662"/>
                    <a:pt x="1636403" y="4984"/>
                  </a:cubicBezTo>
                  <a:lnTo>
                    <a:pt x="1636403" y="2357231"/>
                  </a:lnTo>
                  <a:cubicBezTo>
                    <a:pt x="1636403" y="2358553"/>
                    <a:pt x="1635878" y="2359820"/>
                    <a:pt x="1634943" y="2360755"/>
                  </a:cubicBezTo>
                  <a:cubicBezTo>
                    <a:pt x="1634009" y="2361690"/>
                    <a:pt x="1632741" y="2362215"/>
                    <a:pt x="1631419" y="2362215"/>
                  </a:cubicBezTo>
                  <a:lnTo>
                    <a:pt x="4984" y="2362215"/>
                  </a:lnTo>
                  <a:cubicBezTo>
                    <a:pt x="3662" y="2362215"/>
                    <a:pt x="2395" y="2361690"/>
                    <a:pt x="1460" y="2360755"/>
                  </a:cubicBezTo>
                  <a:cubicBezTo>
                    <a:pt x="525" y="2359820"/>
                    <a:pt x="0" y="2358553"/>
                    <a:pt x="0" y="2357231"/>
                  </a:cubicBezTo>
                  <a:lnTo>
                    <a:pt x="0" y="4984"/>
                  </a:lnTo>
                  <a:cubicBezTo>
                    <a:pt x="0" y="3662"/>
                    <a:pt x="525" y="2395"/>
                    <a:pt x="1460" y="1460"/>
                  </a:cubicBezTo>
                  <a:cubicBezTo>
                    <a:pt x="2395" y="525"/>
                    <a:pt x="3662" y="0"/>
                    <a:pt x="4984" y="0"/>
                  </a:cubicBezTo>
                  <a:close/>
                </a:path>
              </a:pathLst>
            </a:custGeom>
            <a:solidFill>
              <a:srgbClr val="FF0300"/>
            </a:solidFill>
          </p:spPr>
          <p:txBody>
            <a:bodyPr/>
            <a:lstStyle/>
            <a:p>
              <a:endParaRPr lang="en-US"/>
            </a:p>
          </p:txBody>
        </p:sp>
        <p:sp>
          <p:nvSpPr>
            <p:cNvPr id="7" name="TextBox 7"/>
            <p:cNvSpPr txBox="1"/>
            <p:nvPr/>
          </p:nvSpPr>
          <p:spPr>
            <a:xfrm>
              <a:off x="0" y="-114300"/>
              <a:ext cx="1636403" cy="2476515"/>
            </a:xfrm>
            <a:prstGeom prst="rect">
              <a:avLst/>
            </a:prstGeom>
          </p:spPr>
          <p:txBody>
            <a:bodyPr lIns="50800" tIns="50800" rIns="50800" bIns="50800" rtlCol="0" anchor="ctr"/>
            <a:lstStyle/>
            <a:p>
              <a:pPr algn="ctr">
                <a:lnSpc>
                  <a:spcPts val="7656"/>
                </a:lnSpc>
              </a:pPr>
              <a:endParaRPr/>
            </a:p>
          </p:txBody>
        </p:sp>
      </p:grpSp>
      <p:grpSp>
        <p:nvGrpSpPr>
          <p:cNvPr id="8" name="Group 8"/>
          <p:cNvGrpSpPr/>
          <p:nvPr/>
        </p:nvGrpSpPr>
        <p:grpSpPr>
          <a:xfrm>
            <a:off x="17372012" y="2681288"/>
            <a:ext cx="8819935" cy="23356862"/>
            <a:chOff x="0" y="0"/>
            <a:chExt cx="892011" cy="2362215"/>
          </a:xfrm>
        </p:grpSpPr>
        <p:sp>
          <p:nvSpPr>
            <p:cNvPr id="9" name="Freeform 9"/>
            <p:cNvSpPr/>
            <p:nvPr/>
          </p:nvSpPr>
          <p:spPr>
            <a:xfrm>
              <a:off x="0" y="0"/>
              <a:ext cx="892011" cy="2362215"/>
            </a:xfrm>
            <a:custGeom>
              <a:avLst/>
              <a:gdLst/>
              <a:ahLst/>
              <a:cxnLst/>
              <a:rect l="l" t="t" r="r" b="b"/>
              <a:pathLst>
                <a:path w="892011" h="2362215">
                  <a:moveTo>
                    <a:pt x="9143" y="0"/>
                  </a:moveTo>
                  <a:lnTo>
                    <a:pt x="882868" y="0"/>
                  </a:lnTo>
                  <a:cubicBezTo>
                    <a:pt x="887918" y="0"/>
                    <a:pt x="892011" y="4094"/>
                    <a:pt x="892011" y="9143"/>
                  </a:cubicBezTo>
                  <a:lnTo>
                    <a:pt x="892011" y="2353071"/>
                  </a:lnTo>
                  <a:cubicBezTo>
                    <a:pt x="892011" y="2358121"/>
                    <a:pt x="887918" y="2362215"/>
                    <a:pt x="882868" y="2362215"/>
                  </a:cubicBezTo>
                  <a:lnTo>
                    <a:pt x="9143" y="2362215"/>
                  </a:lnTo>
                  <a:cubicBezTo>
                    <a:pt x="4094" y="2362215"/>
                    <a:pt x="0" y="2358121"/>
                    <a:pt x="0" y="2353071"/>
                  </a:cubicBezTo>
                  <a:lnTo>
                    <a:pt x="0" y="9143"/>
                  </a:lnTo>
                  <a:cubicBezTo>
                    <a:pt x="0" y="4094"/>
                    <a:pt x="4094" y="0"/>
                    <a:pt x="9143" y="0"/>
                  </a:cubicBezTo>
                  <a:close/>
                </a:path>
              </a:pathLst>
            </a:custGeom>
            <a:solidFill>
              <a:srgbClr val="038DC8"/>
            </a:solidFill>
          </p:spPr>
          <p:txBody>
            <a:bodyPr/>
            <a:lstStyle/>
            <a:p>
              <a:endParaRPr lang="en-US"/>
            </a:p>
          </p:txBody>
        </p:sp>
        <p:sp>
          <p:nvSpPr>
            <p:cNvPr id="10" name="TextBox 10"/>
            <p:cNvSpPr txBox="1"/>
            <p:nvPr/>
          </p:nvSpPr>
          <p:spPr>
            <a:xfrm>
              <a:off x="0" y="-114300"/>
              <a:ext cx="892011" cy="2476515"/>
            </a:xfrm>
            <a:prstGeom prst="rect">
              <a:avLst/>
            </a:prstGeom>
          </p:spPr>
          <p:txBody>
            <a:bodyPr lIns="50800" tIns="50800" rIns="50800" bIns="50800" rtlCol="0" anchor="ctr"/>
            <a:lstStyle/>
            <a:p>
              <a:pPr algn="ctr">
                <a:lnSpc>
                  <a:spcPts val="7656"/>
                </a:lnSpc>
              </a:pPr>
              <a:endParaRPr/>
            </a:p>
          </p:txBody>
        </p:sp>
      </p:grpSp>
      <p:grpSp>
        <p:nvGrpSpPr>
          <p:cNvPr id="11" name="Group 11"/>
          <p:cNvGrpSpPr/>
          <p:nvPr/>
        </p:nvGrpSpPr>
        <p:grpSpPr>
          <a:xfrm>
            <a:off x="26315971" y="2681288"/>
            <a:ext cx="12053965" cy="13954223"/>
            <a:chOff x="0" y="0"/>
            <a:chExt cx="1219087" cy="1411272"/>
          </a:xfrm>
        </p:grpSpPr>
        <p:sp>
          <p:nvSpPr>
            <p:cNvPr id="12" name="Freeform 12"/>
            <p:cNvSpPr/>
            <p:nvPr/>
          </p:nvSpPr>
          <p:spPr>
            <a:xfrm>
              <a:off x="0" y="0"/>
              <a:ext cx="1219087" cy="1411272"/>
            </a:xfrm>
            <a:custGeom>
              <a:avLst/>
              <a:gdLst/>
              <a:ahLst/>
              <a:cxnLst/>
              <a:rect l="l" t="t" r="r" b="b"/>
              <a:pathLst>
                <a:path w="1219087" h="1411272">
                  <a:moveTo>
                    <a:pt x="6690" y="0"/>
                  </a:moveTo>
                  <a:lnTo>
                    <a:pt x="1212397" y="0"/>
                  </a:lnTo>
                  <a:cubicBezTo>
                    <a:pt x="1216092" y="0"/>
                    <a:pt x="1219087" y="2995"/>
                    <a:pt x="1219087" y="6690"/>
                  </a:cubicBezTo>
                  <a:lnTo>
                    <a:pt x="1219087" y="1404581"/>
                  </a:lnTo>
                  <a:cubicBezTo>
                    <a:pt x="1219087" y="1406356"/>
                    <a:pt x="1218383" y="1408057"/>
                    <a:pt x="1217128" y="1409312"/>
                  </a:cubicBezTo>
                  <a:cubicBezTo>
                    <a:pt x="1215873" y="1410567"/>
                    <a:pt x="1214171" y="1411272"/>
                    <a:pt x="1212397" y="1411272"/>
                  </a:cubicBezTo>
                  <a:lnTo>
                    <a:pt x="6690" y="1411272"/>
                  </a:lnTo>
                  <a:cubicBezTo>
                    <a:pt x="2995" y="1411272"/>
                    <a:pt x="0" y="1408276"/>
                    <a:pt x="0" y="1404581"/>
                  </a:cubicBezTo>
                  <a:lnTo>
                    <a:pt x="0" y="6690"/>
                  </a:lnTo>
                  <a:cubicBezTo>
                    <a:pt x="0" y="2995"/>
                    <a:pt x="2995" y="0"/>
                    <a:pt x="6690" y="0"/>
                  </a:cubicBezTo>
                  <a:close/>
                </a:path>
              </a:pathLst>
            </a:custGeom>
            <a:solidFill>
              <a:srgbClr val="FFFFFF"/>
            </a:solidFill>
          </p:spPr>
          <p:txBody>
            <a:bodyPr/>
            <a:lstStyle/>
            <a:p>
              <a:endParaRPr lang="en-US"/>
            </a:p>
          </p:txBody>
        </p:sp>
        <p:sp>
          <p:nvSpPr>
            <p:cNvPr id="13" name="TextBox 13"/>
            <p:cNvSpPr txBox="1"/>
            <p:nvPr/>
          </p:nvSpPr>
          <p:spPr>
            <a:xfrm>
              <a:off x="0" y="-114300"/>
              <a:ext cx="1219087" cy="1525572"/>
            </a:xfrm>
            <a:prstGeom prst="rect">
              <a:avLst/>
            </a:prstGeom>
          </p:spPr>
          <p:txBody>
            <a:bodyPr lIns="50800" tIns="50800" rIns="50800" bIns="50800" rtlCol="0" anchor="ctr"/>
            <a:lstStyle/>
            <a:p>
              <a:pPr algn="ctr">
                <a:lnSpc>
                  <a:spcPts val="7656"/>
                </a:lnSpc>
              </a:pPr>
              <a:endParaRPr/>
            </a:p>
          </p:txBody>
        </p:sp>
      </p:grpSp>
      <p:grpSp>
        <p:nvGrpSpPr>
          <p:cNvPr id="14" name="Group 14"/>
          <p:cNvGrpSpPr/>
          <p:nvPr/>
        </p:nvGrpSpPr>
        <p:grpSpPr>
          <a:xfrm>
            <a:off x="38496210" y="2681288"/>
            <a:ext cx="8056622" cy="13954223"/>
            <a:chOff x="0" y="0"/>
            <a:chExt cx="814813" cy="1411272"/>
          </a:xfrm>
        </p:grpSpPr>
        <p:sp>
          <p:nvSpPr>
            <p:cNvPr id="15" name="Freeform 15"/>
            <p:cNvSpPr/>
            <p:nvPr/>
          </p:nvSpPr>
          <p:spPr>
            <a:xfrm>
              <a:off x="0" y="0"/>
              <a:ext cx="814813" cy="1411272"/>
            </a:xfrm>
            <a:custGeom>
              <a:avLst/>
              <a:gdLst/>
              <a:ahLst/>
              <a:cxnLst/>
              <a:rect l="l" t="t" r="r" b="b"/>
              <a:pathLst>
                <a:path w="814813" h="1411272">
                  <a:moveTo>
                    <a:pt x="10010" y="0"/>
                  </a:moveTo>
                  <a:lnTo>
                    <a:pt x="804803" y="0"/>
                  </a:lnTo>
                  <a:cubicBezTo>
                    <a:pt x="810331" y="0"/>
                    <a:pt x="814813" y="4482"/>
                    <a:pt x="814813" y="10010"/>
                  </a:cubicBezTo>
                  <a:lnTo>
                    <a:pt x="814813" y="1401262"/>
                  </a:lnTo>
                  <a:cubicBezTo>
                    <a:pt x="814813" y="1406790"/>
                    <a:pt x="810331" y="1411272"/>
                    <a:pt x="804803" y="1411272"/>
                  </a:cubicBezTo>
                  <a:lnTo>
                    <a:pt x="10010" y="1411272"/>
                  </a:lnTo>
                  <a:cubicBezTo>
                    <a:pt x="4482" y="1411272"/>
                    <a:pt x="0" y="1406790"/>
                    <a:pt x="0" y="1401262"/>
                  </a:cubicBezTo>
                  <a:lnTo>
                    <a:pt x="0" y="10010"/>
                  </a:lnTo>
                  <a:cubicBezTo>
                    <a:pt x="0" y="4482"/>
                    <a:pt x="4482" y="0"/>
                    <a:pt x="10010" y="0"/>
                  </a:cubicBezTo>
                  <a:close/>
                </a:path>
              </a:pathLst>
            </a:custGeom>
            <a:solidFill>
              <a:srgbClr val="FFE600"/>
            </a:solidFill>
          </p:spPr>
          <p:txBody>
            <a:bodyPr/>
            <a:lstStyle/>
            <a:p>
              <a:endParaRPr lang="en-US"/>
            </a:p>
          </p:txBody>
        </p:sp>
        <p:sp>
          <p:nvSpPr>
            <p:cNvPr id="16" name="TextBox 16"/>
            <p:cNvSpPr txBox="1"/>
            <p:nvPr/>
          </p:nvSpPr>
          <p:spPr>
            <a:xfrm>
              <a:off x="0" y="-114300"/>
              <a:ext cx="814813" cy="1525572"/>
            </a:xfrm>
            <a:prstGeom prst="rect">
              <a:avLst/>
            </a:prstGeom>
          </p:spPr>
          <p:txBody>
            <a:bodyPr lIns="50800" tIns="50800" rIns="50800" bIns="50800" rtlCol="0" anchor="ctr"/>
            <a:lstStyle/>
            <a:p>
              <a:pPr algn="ctr">
                <a:lnSpc>
                  <a:spcPts val="7656"/>
                </a:lnSpc>
              </a:pPr>
              <a:endParaRPr/>
            </a:p>
          </p:txBody>
        </p:sp>
      </p:grpSp>
      <p:grpSp>
        <p:nvGrpSpPr>
          <p:cNvPr id="17" name="Group 17"/>
          <p:cNvGrpSpPr/>
          <p:nvPr/>
        </p:nvGrpSpPr>
        <p:grpSpPr>
          <a:xfrm>
            <a:off x="26315971" y="16750844"/>
            <a:ext cx="8000513" cy="9287305"/>
            <a:chOff x="0" y="0"/>
            <a:chExt cx="809138" cy="939279"/>
          </a:xfrm>
        </p:grpSpPr>
        <p:sp>
          <p:nvSpPr>
            <p:cNvPr id="18" name="Freeform 18"/>
            <p:cNvSpPr/>
            <p:nvPr/>
          </p:nvSpPr>
          <p:spPr>
            <a:xfrm>
              <a:off x="0" y="0"/>
              <a:ext cx="809138" cy="939279"/>
            </a:xfrm>
            <a:custGeom>
              <a:avLst/>
              <a:gdLst/>
              <a:ahLst/>
              <a:cxnLst/>
              <a:rect l="l" t="t" r="r" b="b"/>
              <a:pathLst>
                <a:path w="809138" h="939279">
                  <a:moveTo>
                    <a:pt x="10080" y="0"/>
                  </a:moveTo>
                  <a:lnTo>
                    <a:pt x="799058" y="0"/>
                  </a:lnTo>
                  <a:cubicBezTo>
                    <a:pt x="801732" y="0"/>
                    <a:pt x="804296" y="1062"/>
                    <a:pt x="806186" y="2952"/>
                  </a:cubicBezTo>
                  <a:cubicBezTo>
                    <a:pt x="808076" y="4843"/>
                    <a:pt x="809138" y="7407"/>
                    <a:pt x="809138" y="10080"/>
                  </a:cubicBezTo>
                  <a:lnTo>
                    <a:pt x="809138" y="929199"/>
                  </a:lnTo>
                  <a:cubicBezTo>
                    <a:pt x="809138" y="931872"/>
                    <a:pt x="808076" y="934436"/>
                    <a:pt x="806186" y="936327"/>
                  </a:cubicBezTo>
                  <a:cubicBezTo>
                    <a:pt x="804296" y="938217"/>
                    <a:pt x="801732" y="939279"/>
                    <a:pt x="799058" y="939279"/>
                  </a:cubicBezTo>
                  <a:lnTo>
                    <a:pt x="10080" y="939279"/>
                  </a:lnTo>
                  <a:cubicBezTo>
                    <a:pt x="7407" y="939279"/>
                    <a:pt x="4843" y="938217"/>
                    <a:pt x="2952" y="936327"/>
                  </a:cubicBezTo>
                  <a:cubicBezTo>
                    <a:pt x="1062" y="934436"/>
                    <a:pt x="0" y="931872"/>
                    <a:pt x="0" y="929199"/>
                  </a:cubicBezTo>
                  <a:lnTo>
                    <a:pt x="0" y="10080"/>
                  </a:lnTo>
                  <a:cubicBezTo>
                    <a:pt x="0" y="7407"/>
                    <a:pt x="1062" y="4843"/>
                    <a:pt x="2952" y="2952"/>
                  </a:cubicBezTo>
                  <a:cubicBezTo>
                    <a:pt x="4843" y="1062"/>
                    <a:pt x="7407" y="0"/>
                    <a:pt x="10080" y="0"/>
                  </a:cubicBezTo>
                  <a:close/>
                </a:path>
              </a:pathLst>
            </a:custGeom>
            <a:solidFill>
              <a:srgbClr val="000000"/>
            </a:solidFill>
          </p:spPr>
          <p:txBody>
            <a:bodyPr/>
            <a:lstStyle/>
            <a:p>
              <a:endParaRPr lang="en-US"/>
            </a:p>
          </p:txBody>
        </p:sp>
        <p:sp>
          <p:nvSpPr>
            <p:cNvPr id="19" name="TextBox 19"/>
            <p:cNvSpPr txBox="1"/>
            <p:nvPr/>
          </p:nvSpPr>
          <p:spPr>
            <a:xfrm>
              <a:off x="0" y="-114300"/>
              <a:ext cx="809138" cy="1053579"/>
            </a:xfrm>
            <a:prstGeom prst="rect">
              <a:avLst/>
            </a:prstGeom>
          </p:spPr>
          <p:txBody>
            <a:bodyPr lIns="50800" tIns="50800" rIns="50800" bIns="50800" rtlCol="0" anchor="ctr"/>
            <a:lstStyle/>
            <a:p>
              <a:pPr algn="ctr">
                <a:lnSpc>
                  <a:spcPts val="7656"/>
                </a:lnSpc>
              </a:pPr>
              <a:endParaRPr/>
            </a:p>
          </p:txBody>
        </p:sp>
      </p:grpSp>
      <p:grpSp>
        <p:nvGrpSpPr>
          <p:cNvPr id="20" name="Group 20"/>
          <p:cNvGrpSpPr/>
          <p:nvPr/>
        </p:nvGrpSpPr>
        <p:grpSpPr>
          <a:xfrm>
            <a:off x="36463693" y="16750844"/>
            <a:ext cx="5975191" cy="3001193"/>
            <a:chOff x="0" y="0"/>
            <a:chExt cx="604306" cy="303528"/>
          </a:xfrm>
        </p:grpSpPr>
        <p:sp>
          <p:nvSpPr>
            <p:cNvPr id="21" name="Freeform 21"/>
            <p:cNvSpPr/>
            <p:nvPr/>
          </p:nvSpPr>
          <p:spPr>
            <a:xfrm>
              <a:off x="0" y="0"/>
              <a:ext cx="604306" cy="303528"/>
            </a:xfrm>
            <a:custGeom>
              <a:avLst/>
              <a:gdLst/>
              <a:ahLst/>
              <a:cxnLst/>
              <a:rect l="l" t="t" r="r" b="b"/>
              <a:pathLst>
                <a:path w="604306" h="303528">
                  <a:moveTo>
                    <a:pt x="13497" y="0"/>
                  </a:moveTo>
                  <a:lnTo>
                    <a:pt x="590809" y="0"/>
                  </a:lnTo>
                  <a:cubicBezTo>
                    <a:pt x="594389" y="0"/>
                    <a:pt x="597822" y="1422"/>
                    <a:pt x="600353" y="3953"/>
                  </a:cubicBezTo>
                  <a:cubicBezTo>
                    <a:pt x="602884" y="6484"/>
                    <a:pt x="604306" y="9917"/>
                    <a:pt x="604306" y="13497"/>
                  </a:cubicBezTo>
                  <a:lnTo>
                    <a:pt x="604306" y="290031"/>
                  </a:lnTo>
                  <a:cubicBezTo>
                    <a:pt x="604306" y="297485"/>
                    <a:pt x="598263" y="303528"/>
                    <a:pt x="590809" y="303528"/>
                  </a:cubicBezTo>
                  <a:lnTo>
                    <a:pt x="13497" y="303528"/>
                  </a:lnTo>
                  <a:cubicBezTo>
                    <a:pt x="9917" y="303528"/>
                    <a:pt x="6484" y="302106"/>
                    <a:pt x="3953" y="299575"/>
                  </a:cubicBezTo>
                  <a:cubicBezTo>
                    <a:pt x="1422" y="297044"/>
                    <a:pt x="0" y="293611"/>
                    <a:pt x="0" y="290031"/>
                  </a:cubicBezTo>
                  <a:lnTo>
                    <a:pt x="0" y="13497"/>
                  </a:lnTo>
                  <a:cubicBezTo>
                    <a:pt x="0" y="9917"/>
                    <a:pt x="1422" y="6484"/>
                    <a:pt x="3953" y="3953"/>
                  </a:cubicBezTo>
                  <a:cubicBezTo>
                    <a:pt x="6484" y="1422"/>
                    <a:pt x="9917" y="0"/>
                    <a:pt x="13497" y="0"/>
                  </a:cubicBezTo>
                  <a:close/>
                </a:path>
              </a:pathLst>
            </a:custGeom>
            <a:solidFill>
              <a:srgbClr val="038DC8"/>
            </a:solidFill>
          </p:spPr>
          <p:txBody>
            <a:bodyPr/>
            <a:lstStyle/>
            <a:p>
              <a:endParaRPr lang="en-US"/>
            </a:p>
          </p:txBody>
        </p:sp>
        <p:sp>
          <p:nvSpPr>
            <p:cNvPr id="22" name="TextBox 22"/>
            <p:cNvSpPr txBox="1"/>
            <p:nvPr/>
          </p:nvSpPr>
          <p:spPr>
            <a:xfrm>
              <a:off x="0" y="-114300"/>
              <a:ext cx="604306" cy="417828"/>
            </a:xfrm>
            <a:prstGeom prst="rect">
              <a:avLst/>
            </a:prstGeom>
          </p:spPr>
          <p:txBody>
            <a:bodyPr lIns="50800" tIns="50800" rIns="50800" bIns="50800" rtlCol="0" anchor="ctr"/>
            <a:lstStyle/>
            <a:p>
              <a:pPr algn="ctr">
                <a:lnSpc>
                  <a:spcPts val="7656"/>
                </a:lnSpc>
              </a:pPr>
              <a:endParaRPr/>
            </a:p>
          </p:txBody>
        </p:sp>
      </p:grpSp>
      <p:grpSp>
        <p:nvGrpSpPr>
          <p:cNvPr id="23" name="Group 23"/>
          <p:cNvGrpSpPr/>
          <p:nvPr/>
        </p:nvGrpSpPr>
        <p:grpSpPr>
          <a:xfrm>
            <a:off x="36463693" y="19869894"/>
            <a:ext cx="5975191" cy="3001193"/>
            <a:chOff x="0" y="0"/>
            <a:chExt cx="604306" cy="303528"/>
          </a:xfrm>
        </p:grpSpPr>
        <p:sp>
          <p:nvSpPr>
            <p:cNvPr id="24" name="Freeform 24"/>
            <p:cNvSpPr/>
            <p:nvPr/>
          </p:nvSpPr>
          <p:spPr>
            <a:xfrm>
              <a:off x="0" y="0"/>
              <a:ext cx="604306" cy="303528"/>
            </a:xfrm>
            <a:custGeom>
              <a:avLst/>
              <a:gdLst/>
              <a:ahLst/>
              <a:cxnLst/>
              <a:rect l="l" t="t" r="r" b="b"/>
              <a:pathLst>
                <a:path w="604306" h="303528">
                  <a:moveTo>
                    <a:pt x="13497" y="0"/>
                  </a:moveTo>
                  <a:lnTo>
                    <a:pt x="590809" y="0"/>
                  </a:lnTo>
                  <a:cubicBezTo>
                    <a:pt x="594389" y="0"/>
                    <a:pt x="597822" y="1422"/>
                    <a:pt x="600353" y="3953"/>
                  </a:cubicBezTo>
                  <a:cubicBezTo>
                    <a:pt x="602884" y="6484"/>
                    <a:pt x="604306" y="9917"/>
                    <a:pt x="604306" y="13497"/>
                  </a:cubicBezTo>
                  <a:lnTo>
                    <a:pt x="604306" y="290031"/>
                  </a:lnTo>
                  <a:cubicBezTo>
                    <a:pt x="604306" y="297485"/>
                    <a:pt x="598263" y="303528"/>
                    <a:pt x="590809" y="303528"/>
                  </a:cubicBezTo>
                  <a:lnTo>
                    <a:pt x="13497" y="303528"/>
                  </a:lnTo>
                  <a:cubicBezTo>
                    <a:pt x="9917" y="303528"/>
                    <a:pt x="6484" y="302106"/>
                    <a:pt x="3953" y="299575"/>
                  </a:cubicBezTo>
                  <a:cubicBezTo>
                    <a:pt x="1422" y="297044"/>
                    <a:pt x="0" y="293611"/>
                    <a:pt x="0" y="290031"/>
                  </a:cubicBezTo>
                  <a:lnTo>
                    <a:pt x="0" y="13497"/>
                  </a:lnTo>
                  <a:cubicBezTo>
                    <a:pt x="0" y="9917"/>
                    <a:pt x="1422" y="6484"/>
                    <a:pt x="3953" y="3953"/>
                  </a:cubicBezTo>
                  <a:cubicBezTo>
                    <a:pt x="6484" y="1422"/>
                    <a:pt x="9917" y="0"/>
                    <a:pt x="13497" y="0"/>
                  </a:cubicBezTo>
                  <a:close/>
                </a:path>
              </a:pathLst>
            </a:custGeom>
            <a:solidFill>
              <a:srgbClr val="FFE600"/>
            </a:solidFill>
          </p:spPr>
          <p:txBody>
            <a:bodyPr/>
            <a:lstStyle/>
            <a:p>
              <a:endParaRPr lang="en-US"/>
            </a:p>
          </p:txBody>
        </p:sp>
        <p:sp>
          <p:nvSpPr>
            <p:cNvPr id="25" name="TextBox 25"/>
            <p:cNvSpPr txBox="1"/>
            <p:nvPr/>
          </p:nvSpPr>
          <p:spPr>
            <a:xfrm>
              <a:off x="0" y="-114300"/>
              <a:ext cx="604306" cy="417828"/>
            </a:xfrm>
            <a:prstGeom prst="rect">
              <a:avLst/>
            </a:prstGeom>
          </p:spPr>
          <p:txBody>
            <a:bodyPr lIns="50800" tIns="50800" rIns="50800" bIns="50800" rtlCol="0" anchor="ctr"/>
            <a:lstStyle/>
            <a:p>
              <a:pPr algn="ctr">
                <a:lnSpc>
                  <a:spcPts val="7656"/>
                </a:lnSpc>
              </a:pPr>
              <a:endParaRPr/>
            </a:p>
          </p:txBody>
        </p:sp>
      </p:grpSp>
      <p:grpSp>
        <p:nvGrpSpPr>
          <p:cNvPr id="26" name="Group 26"/>
          <p:cNvGrpSpPr/>
          <p:nvPr/>
        </p:nvGrpSpPr>
        <p:grpSpPr>
          <a:xfrm>
            <a:off x="36464658" y="22995110"/>
            <a:ext cx="5975191" cy="3043039"/>
            <a:chOff x="0" y="0"/>
            <a:chExt cx="604306" cy="307760"/>
          </a:xfrm>
        </p:grpSpPr>
        <p:sp>
          <p:nvSpPr>
            <p:cNvPr id="27" name="Freeform 27"/>
            <p:cNvSpPr/>
            <p:nvPr/>
          </p:nvSpPr>
          <p:spPr>
            <a:xfrm>
              <a:off x="0" y="0"/>
              <a:ext cx="604306" cy="307760"/>
            </a:xfrm>
            <a:custGeom>
              <a:avLst/>
              <a:gdLst/>
              <a:ahLst/>
              <a:cxnLst/>
              <a:rect l="l" t="t" r="r" b="b"/>
              <a:pathLst>
                <a:path w="604306" h="307760">
                  <a:moveTo>
                    <a:pt x="13497" y="0"/>
                  </a:moveTo>
                  <a:lnTo>
                    <a:pt x="590809" y="0"/>
                  </a:lnTo>
                  <a:cubicBezTo>
                    <a:pt x="594389" y="0"/>
                    <a:pt x="597822" y="1422"/>
                    <a:pt x="600353" y="3953"/>
                  </a:cubicBezTo>
                  <a:cubicBezTo>
                    <a:pt x="602884" y="6484"/>
                    <a:pt x="604306" y="9917"/>
                    <a:pt x="604306" y="13497"/>
                  </a:cubicBezTo>
                  <a:lnTo>
                    <a:pt x="604306" y="294264"/>
                  </a:lnTo>
                  <a:cubicBezTo>
                    <a:pt x="604306" y="297843"/>
                    <a:pt x="602884" y="301276"/>
                    <a:pt x="600353" y="303807"/>
                  </a:cubicBezTo>
                  <a:cubicBezTo>
                    <a:pt x="597822" y="306338"/>
                    <a:pt x="594389" y="307760"/>
                    <a:pt x="590809" y="307760"/>
                  </a:cubicBezTo>
                  <a:lnTo>
                    <a:pt x="13497" y="307760"/>
                  </a:lnTo>
                  <a:cubicBezTo>
                    <a:pt x="6043" y="307760"/>
                    <a:pt x="0" y="301717"/>
                    <a:pt x="0" y="294264"/>
                  </a:cubicBezTo>
                  <a:lnTo>
                    <a:pt x="0" y="13497"/>
                  </a:lnTo>
                  <a:cubicBezTo>
                    <a:pt x="0" y="9917"/>
                    <a:pt x="1422" y="6484"/>
                    <a:pt x="3953" y="3953"/>
                  </a:cubicBezTo>
                  <a:cubicBezTo>
                    <a:pt x="6484" y="1422"/>
                    <a:pt x="9917" y="0"/>
                    <a:pt x="13497" y="0"/>
                  </a:cubicBezTo>
                  <a:close/>
                </a:path>
              </a:pathLst>
            </a:custGeom>
            <a:solidFill>
              <a:srgbClr val="038DC8"/>
            </a:solidFill>
          </p:spPr>
          <p:txBody>
            <a:bodyPr/>
            <a:lstStyle/>
            <a:p>
              <a:endParaRPr lang="en-US"/>
            </a:p>
          </p:txBody>
        </p:sp>
        <p:sp>
          <p:nvSpPr>
            <p:cNvPr id="28" name="TextBox 28"/>
            <p:cNvSpPr txBox="1"/>
            <p:nvPr/>
          </p:nvSpPr>
          <p:spPr>
            <a:xfrm>
              <a:off x="0" y="-114300"/>
              <a:ext cx="604306" cy="422060"/>
            </a:xfrm>
            <a:prstGeom prst="rect">
              <a:avLst/>
            </a:prstGeom>
          </p:spPr>
          <p:txBody>
            <a:bodyPr lIns="50800" tIns="50800" rIns="50800" bIns="50800" rtlCol="0" anchor="ctr"/>
            <a:lstStyle/>
            <a:p>
              <a:pPr algn="ctr">
                <a:lnSpc>
                  <a:spcPts val="7656"/>
                </a:lnSpc>
              </a:pPr>
              <a:endParaRPr/>
            </a:p>
          </p:txBody>
        </p:sp>
      </p:grpSp>
      <p:grpSp>
        <p:nvGrpSpPr>
          <p:cNvPr id="29" name="Group 29"/>
          <p:cNvGrpSpPr/>
          <p:nvPr/>
        </p:nvGrpSpPr>
        <p:grpSpPr>
          <a:xfrm>
            <a:off x="42557680" y="16750844"/>
            <a:ext cx="3995152" cy="4545076"/>
            <a:chOff x="0" y="0"/>
            <a:chExt cx="404053" cy="459670"/>
          </a:xfrm>
        </p:grpSpPr>
        <p:sp>
          <p:nvSpPr>
            <p:cNvPr id="30" name="Freeform 30"/>
            <p:cNvSpPr/>
            <p:nvPr/>
          </p:nvSpPr>
          <p:spPr>
            <a:xfrm>
              <a:off x="0" y="0"/>
              <a:ext cx="404053" cy="459670"/>
            </a:xfrm>
            <a:custGeom>
              <a:avLst/>
              <a:gdLst/>
              <a:ahLst/>
              <a:cxnLst/>
              <a:rect l="l" t="t" r="r" b="b"/>
              <a:pathLst>
                <a:path w="404053" h="459670">
                  <a:moveTo>
                    <a:pt x="20186" y="0"/>
                  </a:moveTo>
                  <a:lnTo>
                    <a:pt x="383867" y="0"/>
                  </a:lnTo>
                  <a:cubicBezTo>
                    <a:pt x="389221" y="0"/>
                    <a:pt x="394355" y="2127"/>
                    <a:pt x="398141" y="5912"/>
                  </a:cubicBezTo>
                  <a:cubicBezTo>
                    <a:pt x="401926" y="9698"/>
                    <a:pt x="404053" y="14832"/>
                    <a:pt x="404053" y="20186"/>
                  </a:cubicBezTo>
                  <a:lnTo>
                    <a:pt x="404053" y="439484"/>
                  </a:lnTo>
                  <a:cubicBezTo>
                    <a:pt x="404053" y="444838"/>
                    <a:pt x="401926" y="449972"/>
                    <a:pt x="398141" y="453758"/>
                  </a:cubicBezTo>
                  <a:cubicBezTo>
                    <a:pt x="394355" y="457543"/>
                    <a:pt x="389221" y="459670"/>
                    <a:pt x="383867" y="459670"/>
                  </a:cubicBezTo>
                  <a:lnTo>
                    <a:pt x="20186" y="459670"/>
                  </a:lnTo>
                  <a:cubicBezTo>
                    <a:pt x="14832" y="459670"/>
                    <a:pt x="9698" y="457543"/>
                    <a:pt x="5912" y="453758"/>
                  </a:cubicBezTo>
                  <a:cubicBezTo>
                    <a:pt x="2127" y="449972"/>
                    <a:pt x="0" y="444838"/>
                    <a:pt x="0" y="439484"/>
                  </a:cubicBezTo>
                  <a:lnTo>
                    <a:pt x="0" y="20186"/>
                  </a:lnTo>
                  <a:cubicBezTo>
                    <a:pt x="0" y="14832"/>
                    <a:pt x="2127" y="9698"/>
                    <a:pt x="5912" y="5912"/>
                  </a:cubicBezTo>
                  <a:cubicBezTo>
                    <a:pt x="9698" y="2127"/>
                    <a:pt x="14832" y="0"/>
                    <a:pt x="20186" y="0"/>
                  </a:cubicBezTo>
                  <a:close/>
                </a:path>
              </a:pathLst>
            </a:custGeom>
            <a:solidFill>
              <a:srgbClr val="FFFFFF"/>
            </a:solidFill>
          </p:spPr>
          <p:txBody>
            <a:bodyPr/>
            <a:lstStyle/>
            <a:p>
              <a:endParaRPr lang="en-US"/>
            </a:p>
          </p:txBody>
        </p:sp>
        <p:sp>
          <p:nvSpPr>
            <p:cNvPr id="31" name="TextBox 31"/>
            <p:cNvSpPr txBox="1"/>
            <p:nvPr/>
          </p:nvSpPr>
          <p:spPr>
            <a:xfrm>
              <a:off x="0" y="-114300"/>
              <a:ext cx="404053" cy="573970"/>
            </a:xfrm>
            <a:prstGeom prst="rect">
              <a:avLst/>
            </a:prstGeom>
          </p:spPr>
          <p:txBody>
            <a:bodyPr lIns="50800" tIns="50800" rIns="50800" bIns="50800" rtlCol="0" anchor="ctr"/>
            <a:lstStyle/>
            <a:p>
              <a:pPr algn="ctr">
                <a:lnSpc>
                  <a:spcPts val="7656"/>
                </a:lnSpc>
              </a:pPr>
              <a:endParaRPr/>
            </a:p>
          </p:txBody>
        </p:sp>
      </p:grpSp>
      <p:grpSp>
        <p:nvGrpSpPr>
          <p:cNvPr id="32" name="Group 32"/>
          <p:cNvGrpSpPr/>
          <p:nvPr/>
        </p:nvGrpSpPr>
        <p:grpSpPr>
          <a:xfrm>
            <a:off x="42557680" y="21419944"/>
            <a:ext cx="4001344" cy="4618205"/>
            <a:chOff x="0" y="0"/>
            <a:chExt cx="404679" cy="467066"/>
          </a:xfrm>
        </p:grpSpPr>
        <p:sp>
          <p:nvSpPr>
            <p:cNvPr id="33" name="Freeform 33"/>
            <p:cNvSpPr/>
            <p:nvPr/>
          </p:nvSpPr>
          <p:spPr>
            <a:xfrm>
              <a:off x="0" y="0"/>
              <a:ext cx="404679" cy="467066"/>
            </a:xfrm>
            <a:custGeom>
              <a:avLst/>
              <a:gdLst/>
              <a:ahLst/>
              <a:cxnLst/>
              <a:rect l="l" t="t" r="r" b="b"/>
              <a:pathLst>
                <a:path w="404679" h="467066">
                  <a:moveTo>
                    <a:pt x="20154" y="0"/>
                  </a:moveTo>
                  <a:lnTo>
                    <a:pt x="384525" y="0"/>
                  </a:lnTo>
                  <a:cubicBezTo>
                    <a:pt x="395656" y="0"/>
                    <a:pt x="404679" y="9023"/>
                    <a:pt x="404679" y="20154"/>
                  </a:cubicBezTo>
                  <a:lnTo>
                    <a:pt x="404679" y="446911"/>
                  </a:lnTo>
                  <a:cubicBezTo>
                    <a:pt x="404679" y="458042"/>
                    <a:pt x="395656" y="467066"/>
                    <a:pt x="384525" y="467066"/>
                  </a:cubicBezTo>
                  <a:lnTo>
                    <a:pt x="20154" y="467066"/>
                  </a:lnTo>
                  <a:cubicBezTo>
                    <a:pt x="9023" y="467066"/>
                    <a:pt x="0" y="458042"/>
                    <a:pt x="0" y="446911"/>
                  </a:cubicBezTo>
                  <a:lnTo>
                    <a:pt x="0" y="20154"/>
                  </a:lnTo>
                  <a:cubicBezTo>
                    <a:pt x="0" y="9023"/>
                    <a:pt x="9023" y="0"/>
                    <a:pt x="20154" y="0"/>
                  </a:cubicBezTo>
                  <a:close/>
                </a:path>
              </a:pathLst>
            </a:custGeom>
            <a:solidFill>
              <a:srgbClr val="FF0300"/>
            </a:solidFill>
          </p:spPr>
          <p:txBody>
            <a:bodyPr/>
            <a:lstStyle/>
            <a:p>
              <a:endParaRPr lang="en-US"/>
            </a:p>
          </p:txBody>
        </p:sp>
        <p:sp>
          <p:nvSpPr>
            <p:cNvPr id="34" name="TextBox 34"/>
            <p:cNvSpPr txBox="1"/>
            <p:nvPr/>
          </p:nvSpPr>
          <p:spPr>
            <a:xfrm>
              <a:off x="0" y="-114300"/>
              <a:ext cx="404679" cy="581366"/>
            </a:xfrm>
            <a:prstGeom prst="rect">
              <a:avLst/>
            </a:prstGeom>
          </p:spPr>
          <p:txBody>
            <a:bodyPr lIns="50800" tIns="50800" rIns="50800" bIns="50800" rtlCol="0" anchor="ctr"/>
            <a:lstStyle/>
            <a:p>
              <a:pPr algn="ctr">
                <a:lnSpc>
                  <a:spcPts val="7656"/>
                </a:lnSpc>
              </a:pPr>
              <a:endParaRPr/>
            </a:p>
          </p:txBody>
        </p:sp>
      </p:grpSp>
      <p:sp>
        <p:nvSpPr>
          <p:cNvPr id="35" name="TextBox 35"/>
          <p:cNvSpPr txBox="1"/>
          <p:nvPr/>
        </p:nvSpPr>
        <p:spPr>
          <a:xfrm>
            <a:off x="6049005" y="465260"/>
            <a:ext cx="36671307" cy="1653740"/>
          </a:xfrm>
          <a:prstGeom prst="rect">
            <a:avLst/>
          </a:prstGeom>
        </p:spPr>
        <p:txBody>
          <a:bodyPr lIns="0" tIns="0" rIns="0" bIns="0" rtlCol="0" anchor="t">
            <a:spAutoFit/>
          </a:bodyPr>
          <a:lstStyle/>
          <a:p>
            <a:pPr algn="ctr">
              <a:lnSpc>
                <a:spcPts val="13610"/>
              </a:lnSpc>
            </a:pPr>
            <a:r>
              <a:rPr lang="en-US" sz="9721" b="1">
                <a:solidFill>
                  <a:srgbClr val="FFFFFF"/>
                </a:solidFill>
                <a:latin typeface="Montserrat Bold"/>
                <a:ea typeface="Montserrat Bold"/>
                <a:cs typeface="Montserrat Bold"/>
                <a:sym typeface="Montserrat Bold"/>
              </a:rPr>
              <a:t>1H-2025 # of Unique Threat Actors Attributed by Country</a:t>
            </a:r>
          </a:p>
        </p:txBody>
      </p:sp>
      <p:grpSp>
        <p:nvGrpSpPr>
          <p:cNvPr id="36" name="Group 36"/>
          <p:cNvGrpSpPr/>
          <p:nvPr/>
        </p:nvGrpSpPr>
        <p:grpSpPr>
          <a:xfrm>
            <a:off x="34779437" y="18623429"/>
            <a:ext cx="1216153" cy="5542134"/>
            <a:chOff x="0" y="0"/>
            <a:chExt cx="1621538" cy="7389513"/>
          </a:xfrm>
        </p:grpSpPr>
        <p:sp>
          <p:nvSpPr>
            <p:cNvPr id="37" name="Freeform 37"/>
            <p:cNvSpPr/>
            <p:nvPr/>
          </p:nvSpPr>
          <p:spPr>
            <a:xfrm>
              <a:off x="0"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2"/>
              <a:stretch>
                <a:fillRect/>
              </a:stretch>
            </a:blipFill>
          </p:spPr>
          <p:txBody>
            <a:bodyPr/>
            <a:lstStyle/>
            <a:p>
              <a:endParaRPr lang="en-US"/>
            </a:p>
          </p:txBody>
        </p:sp>
        <p:sp>
          <p:nvSpPr>
            <p:cNvPr id="38" name="TextBox 38"/>
            <p:cNvSpPr txBox="1"/>
            <p:nvPr/>
          </p:nvSpPr>
          <p:spPr>
            <a:xfrm rot="5400000">
              <a:off x="-1894204" y="3910280"/>
              <a:ext cx="5533771" cy="1424693"/>
            </a:xfrm>
            <a:prstGeom prst="rect">
              <a:avLst/>
            </a:prstGeom>
          </p:spPr>
          <p:txBody>
            <a:bodyPr lIns="0" tIns="0" rIns="0" bIns="0" rtlCol="0" anchor="t">
              <a:spAutoFit/>
            </a:bodyPr>
            <a:lstStyle/>
            <a:p>
              <a:pPr algn="ctr">
                <a:lnSpc>
                  <a:spcPts val="9114"/>
                </a:lnSpc>
              </a:pPr>
              <a:r>
                <a:rPr lang="en-US" sz="6510" b="1">
                  <a:solidFill>
                    <a:srgbClr val="FFFFFF"/>
                  </a:solidFill>
                  <a:latin typeface="Montserrat Bold"/>
                  <a:ea typeface="Montserrat Bold"/>
                  <a:cs typeface="Montserrat Bold"/>
                  <a:sym typeface="Montserrat Bold"/>
                </a:rPr>
                <a:t>Vietnam</a:t>
              </a:r>
            </a:p>
          </p:txBody>
        </p:sp>
      </p:grpSp>
      <p:grpSp>
        <p:nvGrpSpPr>
          <p:cNvPr id="39" name="Group 39"/>
          <p:cNvGrpSpPr/>
          <p:nvPr/>
        </p:nvGrpSpPr>
        <p:grpSpPr>
          <a:xfrm>
            <a:off x="6933268" y="12081910"/>
            <a:ext cx="4458056" cy="4555616"/>
            <a:chOff x="0" y="0"/>
            <a:chExt cx="5944075" cy="6074154"/>
          </a:xfrm>
        </p:grpSpPr>
        <p:sp>
          <p:nvSpPr>
            <p:cNvPr id="40" name="Freeform 40"/>
            <p:cNvSpPr/>
            <p:nvPr/>
          </p:nvSpPr>
          <p:spPr>
            <a:xfrm>
              <a:off x="983475" y="0"/>
              <a:ext cx="3977125" cy="3977125"/>
            </a:xfrm>
            <a:custGeom>
              <a:avLst/>
              <a:gdLst/>
              <a:ahLst/>
              <a:cxnLst/>
              <a:rect l="l" t="t" r="r" b="b"/>
              <a:pathLst>
                <a:path w="3977125" h="3977125">
                  <a:moveTo>
                    <a:pt x="0" y="0"/>
                  </a:moveTo>
                  <a:lnTo>
                    <a:pt x="3977125" y="0"/>
                  </a:lnTo>
                  <a:lnTo>
                    <a:pt x="3977125" y="3977125"/>
                  </a:lnTo>
                  <a:lnTo>
                    <a:pt x="0" y="39771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1" name="TextBox 41"/>
            <p:cNvSpPr txBox="1"/>
            <p:nvPr/>
          </p:nvSpPr>
          <p:spPr>
            <a:xfrm>
              <a:off x="0" y="4243150"/>
              <a:ext cx="5944075" cy="183100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China</a:t>
              </a:r>
            </a:p>
          </p:txBody>
        </p:sp>
      </p:grpSp>
      <p:grpSp>
        <p:nvGrpSpPr>
          <p:cNvPr id="42" name="Group 42"/>
          <p:cNvGrpSpPr/>
          <p:nvPr/>
        </p:nvGrpSpPr>
        <p:grpSpPr>
          <a:xfrm>
            <a:off x="19552952" y="12081910"/>
            <a:ext cx="4458056" cy="4555616"/>
            <a:chOff x="0" y="0"/>
            <a:chExt cx="5944075" cy="6074154"/>
          </a:xfrm>
        </p:grpSpPr>
        <p:sp>
          <p:nvSpPr>
            <p:cNvPr id="43" name="Freeform 43"/>
            <p:cNvSpPr/>
            <p:nvPr/>
          </p:nvSpPr>
          <p:spPr>
            <a:xfrm>
              <a:off x="950627" y="0"/>
              <a:ext cx="4042821" cy="3977125"/>
            </a:xfrm>
            <a:custGeom>
              <a:avLst/>
              <a:gdLst/>
              <a:ahLst/>
              <a:cxnLst/>
              <a:rect l="l" t="t" r="r" b="b"/>
              <a:pathLst>
                <a:path w="4042821" h="3977125">
                  <a:moveTo>
                    <a:pt x="0" y="0"/>
                  </a:moveTo>
                  <a:lnTo>
                    <a:pt x="4042821" y="0"/>
                  </a:lnTo>
                  <a:lnTo>
                    <a:pt x="4042821" y="3977125"/>
                  </a:lnTo>
                  <a:lnTo>
                    <a:pt x="0" y="39771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4" name="TextBox 44"/>
            <p:cNvSpPr txBox="1"/>
            <p:nvPr/>
          </p:nvSpPr>
          <p:spPr>
            <a:xfrm>
              <a:off x="0" y="4243150"/>
              <a:ext cx="5944075" cy="183100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Russia</a:t>
              </a:r>
            </a:p>
          </p:txBody>
        </p:sp>
      </p:grpSp>
      <p:grpSp>
        <p:nvGrpSpPr>
          <p:cNvPr id="45" name="Group 45"/>
          <p:cNvGrpSpPr/>
          <p:nvPr/>
        </p:nvGrpSpPr>
        <p:grpSpPr>
          <a:xfrm>
            <a:off x="28542630" y="7833307"/>
            <a:ext cx="7600646" cy="3650185"/>
            <a:chOff x="0" y="0"/>
            <a:chExt cx="10134194" cy="4866913"/>
          </a:xfrm>
        </p:grpSpPr>
        <p:sp>
          <p:nvSpPr>
            <p:cNvPr id="46" name="Freeform 46"/>
            <p:cNvSpPr/>
            <p:nvPr/>
          </p:nvSpPr>
          <p:spPr>
            <a:xfrm>
              <a:off x="3665299" y="0"/>
              <a:ext cx="2803597" cy="2803597"/>
            </a:xfrm>
            <a:custGeom>
              <a:avLst/>
              <a:gdLst/>
              <a:ahLst/>
              <a:cxnLst/>
              <a:rect l="l" t="t" r="r" b="b"/>
              <a:pathLst>
                <a:path w="2803597" h="2803597">
                  <a:moveTo>
                    <a:pt x="0" y="0"/>
                  </a:moveTo>
                  <a:lnTo>
                    <a:pt x="2803597" y="0"/>
                  </a:lnTo>
                  <a:lnTo>
                    <a:pt x="2803597" y="2803597"/>
                  </a:lnTo>
                  <a:lnTo>
                    <a:pt x="0" y="28035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7" name="TextBox 47"/>
            <p:cNvSpPr txBox="1"/>
            <p:nvPr/>
          </p:nvSpPr>
          <p:spPr>
            <a:xfrm>
              <a:off x="0" y="3035908"/>
              <a:ext cx="10134194" cy="1831005"/>
            </a:xfrm>
            <a:prstGeom prst="rect">
              <a:avLst/>
            </a:prstGeom>
          </p:spPr>
          <p:txBody>
            <a:bodyPr lIns="0" tIns="0" rIns="0" bIns="0" rtlCol="0" anchor="t">
              <a:spAutoFit/>
            </a:bodyPr>
            <a:lstStyle/>
            <a:p>
              <a:pPr algn="ctr">
                <a:lnSpc>
                  <a:spcPts val="11666"/>
                </a:lnSpc>
              </a:pPr>
              <a:r>
                <a:rPr lang="en-US" sz="8333" b="1">
                  <a:solidFill>
                    <a:srgbClr val="000000"/>
                  </a:solidFill>
                  <a:latin typeface="Montserrat Bold"/>
                  <a:ea typeface="Montserrat Bold"/>
                  <a:cs typeface="Montserrat Bold"/>
                  <a:sym typeface="Montserrat Bold"/>
                </a:rPr>
                <a:t>North Korea</a:t>
              </a:r>
            </a:p>
          </p:txBody>
        </p:sp>
      </p:grpSp>
      <p:grpSp>
        <p:nvGrpSpPr>
          <p:cNvPr id="48" name="Group 48"/>
          <p:cNvGrpSpPr/>
          <p:nvPr/>
        </p:nvGrpSpPr>
        <p:grpSpPr>
          <a:xfrm>
            <a:off x="40295493" y="7833307"/>
            <a:ext cx="4458056" cy="3650185"/>
            <a:chOff x="0" y="0"/>
            <a:chExt cx="5944075" cy="4866913"/>
          </a:xfrm>
        </p:grpSpPr>
        <p:sp>
          <p:nvSpPr>
            <p:cNvPr id="49" name="Freeform 49"/>
            <p:cNvSpPr/>
            <p:nvPr/>
          </p:nvSpPr>
          <p:spPr>
            <a:xfrm>
              <a:off x="1570239" y="0"/>
              <a:ext cx="2803597" cy="2803597"/>
            </a:xfrm>
            <a:custGeom>
              <a:avLst/>
              <a:gdLst/>
              <a:ahLst/>
              <a:cxnLst/>
              <a:rect l="l" t="t" r="r" b="b"/>
              <a:pathLst>
                <a:path w="2803597" h="2803597">
                  <a:moveTo>
                    <a:pt x="0" y="0"/>
                  </a:moveTo>
                  <a:lnTo>
                    <a:pt x="2803597" y="0"/>
                  </a:lnTo>
                  <a:lnTo>
                    <a:pt x="2803597" y="2803597"/>
                  </a:lnTo>
                  <a:lnTo>
                    <a:pt x="0" y="28035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50" name="TextBox 50"/>
            <p:cNvSpPr txBox="1"/>
            <p:nvPr/>
          </p:nvSpPr>
          <p:spPr>
            <a:xfrm>
              <a:off x="0" y="3035908"/>
              <a:ext cx="5944075" cy="1831005"/>
            </a:xfrm>
            <a:prstGeom prst="rect">
              <a:avLst/>
            </a:prstGeom>
          </p:spPr>
          <p:txBody>
            <a:bodyPr lIns="0" tIns="0" rIns="0" bIns="0" rtlCol="0" anchor="t">
              <a:spAutoFit/>
            </a:bodyPr>
            <a:lstStyle/>
            <a:p>
              <a:pPr algn="ctr">
                <a:lnSpc>
                  <a:spcPts val="11666"/>
                </a:lnSpc>
              </a:pPr>
              <a:r>
                <a:rPr lang="en-US" sz="8333" b="1">
                  <a:solidFill>
                    <a:srgbClr val="000000"/>
                  </a:solidFill>
                  <a:latin typeface="Montserrat Bold"/>
                  <a:ea typeface="Montserrat Bold"/>
                  <a:cs typeface="Montserrat Bold"/>
                  <a:sym typeface="Montserrat Bold"/>
                </a:rPr>
                <a:t>Iran</a:t>
              </a:r>
            </a:p>
          </p:txBody>
        </p:sp>
      </p:grpSp>
      <p:grpSp>
        <p:nvGrpSpPr>
          <p:cNvPr id="51" name="Group 51"/>
          <p:cNvGrpSpPr/>
          <p:nvPr/>
        </p:nvGrpSpPr>
        <p:grpSpPr>
          <a:xfrm>
            <a:off x="28087199" y="19609308"/>
            <a:ext cx="4458056" cy="3570378"/>
            <a:chOff x="0" y="0"/>
            <a:chExt cx="5944075" cy="4760503"/>
          </a:xfrm>
        </p:grpSpPr>
        <p:sp>
          <p:nvSpPr>
            <p:cNvPr id="52" name="Freeform 52"/>
            <p:cNvSpPr/>
            <p:nvPr/>
          </p:nvSpPr>
          <p:spPr>
            <a:xfrm>
              <a:off x="1584622" y="0"/>
              <a:ext cx="2774830" cy="2774830"/>
            </a:xfrm>
            <a:custGeom>
              <a:avLst/>
              <a:gdLst/>
              <a:ahLst/>
              <a:cxnLst/>
              <a:rect l="l" t="t" r="r" b="b"/>
              <a:pathLst>
                <a:path w="2774830" h="2774830">
                  <a:moveTo>
                    <a:pt x="0" y="0"/>
                  </a:moveTo>
                  <a:lnTo>
                    <a:pt x="2774831" y="0"/>
                  </a:lnTo>
                  <a:lnTo>
                    <a:pt x="2774831" y="2774830"/>
                  </a:lnTo>
                  <a:lnTo>
                    <a:pt x="0" y="2774830"/>
                  </a:lnTo>
                  <a:lnTo>
                    <a:pt x="0" y="0"/>
                  </a:lnTo>
                  <a:close/>
                </a:path>
              </a:pathLst>
            </a:custGeom>
            <a:blipFill>
              <a:blip r:embed="rId11"/>
              <a:stretch>
                <a:fillRect/>
              </a:stretch>
            </a:blipFill>
          </p:spPr>
          <p:txBody>
            <a:bodyPr/>
            <a:lstStyle/>
            <a:p>
              <a:endParaRPr lang="en-US"/>
            </a:p>
          </p:txBody>
        </p:sp>
        <p:sp>
          <p:nvSpPr>
            <p:cNvPr id="53" name="TextBox 53"/>
            <p:cNvSpPr txBox="1"/>
            <p:nvPr/>
          </p:nvSpPr>
          <p:spPr>
            <a:xfrm>
              <a:off x="0" y="2929499"/>
              <a:ext cx="5944075" cy="183100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India</a:t>
              </a:r>
            </a:p>
          </p:txBody>
        </p:sp>
      </p:grpSp>
      <p:grpSp>
        <p:nvGrpSpPr>
          <p:cNvPr id="54" name="Group 54"/>
          <p:cNvGrpSpPr/>
          <p:nvPr/>
        </p:nvGrpSpPr>
        <p:grpSpPr>
          <a:xfrm>
            <a:off x="36918222" y="17643364"/>
            <a:ext cx="5066133" cy="1216153"/>
            <a:chOff x="0" y="0"/>
            <a:chExt cx="6754844" cy="1621538"/>
          </a:xfrm>
        </p:grpSpPr>
        <p:sp>
          <p:nvSpPr>
            <p:cNvPr id="55" name="Freeform 55"/>
            <p:cNvSpPr/>
            <p:nvPr/>
          </p:nvSpPr>
          <p:spPr>
            <a:xfrm>
              <a:off x="0"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12"/>
              <a:stretch>
                <a:fillRect/>
              </a:stretch>
            </a:blipFill>
          </p:spPr>
          <p:txBody>
            <a:bodyPr/>
            <a:lstStyle/>
            <a:p>
              <a:endParaRPr lang="en-US"/>
            </a:p>
          </p:txBody>
        </p:sp>
        <p:sp>
          <p:nvSpPr>
            <p:cNvPr id="56" name="TextBox 56"/>
            <p:cNvSpPr txBox="1"/>
            <p:nvPr/>
          </p:nvSpPr>
          <p:spPr>
            <a:xfrm>
              <a:off x="2028255" y="36510"/>
              <a:ext cx="4726589" cy="1424693"/>
            </a:xfrm>
            <a:prstGeom prst="rect">
              <a:avLst/>
            </a:prstGeom>
          </p:spPr>
          <p:txBody>
            <a:bodyPr lIns="0" tIns="0" rIns="0" bIns="0" rtlCol="0" anchor="t">
              <a:spAutoFit/>
            </a:bodyPr>
            <a:lstStyle/>
            <a:p>
              <a:pPr algn="l">
                <a:lnSpc>
                  <a:spcPts val="9114"/>
                </a:lnSpc>
              </a:pPr>
              <a:r>
                <a:rPr lang="en-US" sz="6510" b="1">
                  <a:solidFill>
                    <a:srgbClr val="FFFFFF"/>
                  </a:solidFill>
                  <a:latin typeface="Montserrat Bold"/>
                  <a:ea typeface="Montserrat Bold"/>
                  <a:cs typeface="Montserrat Bold"/>
                  <a:sym typeface="Montserrat Bold"/>
                </a:rPr>
                <a:t>Turkey</a:t>
              </a:r>
            </a:p>
          </p:txBody>
        </p:sp>
      </p:grpSp>
      <p:grpSp>
        <p:nvGrpSpPr>
          <p:cNvPr id="57" name="Group 57"/>
          <p:cNvGrpSpPr/>
          <p:nvPr/>
        </p:nvGrpSpPr>
        <p:grpSpPr>
          <a:xfrm>
            <a:off x="36690958" y="20762414"/>
            <a:ext cx="5520662" cy="1216153"/>
            <a:chOff x="0" y="0"/>
            <a:chExt cx="7360882" cy="1621538"/>
          </a:xfrm>
        </p:grpSpPr>
        <p:sp>
          <p:nvSpPr>
            <p:cNvPr id="58" name="Freeform 58"/>
            <p:cNvSpPr/>
            <p:nvPr/>
          </p:nvSpPr>
          <p:spPr>
            <a:xfrm>
              <a:off x="0"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13"/>
              <a:stretch>
                <a:fillRect/>
              </a:stretch>
            </a:blipFill>
          </p:spPr>
          <p:txBody>
            <a:bodyPr/>
            <a:lstStyle/>
            <a:p>
              <a:endParaRPr lang="en-US"/>
            </a:p>
          </p:txBody>
        </p:sp>
        <p:sp>
          <p:nvSpPr>
            <p:cNvPr id="59" name="TextBox 59"/>
            <p:cNvSpPr txBox="1"/>
            <p:nvPr/>
          </p:nvSpPr>
          <p:spPr>
            <a:xfrm>
              <a:off x="1858940" y="36510"/>
              <a:ext cx="5501943" cy="1424693"/>
            </a:xfrm>
            <a:prstGeom prst="rect">
              <a:avLst/>
            </a:prstGeom>
          </p:spPr>
          <p:txBody>
            <a:bodyPr lIns="0" tIns="0" rIns="0" bIns="0" rtlCol="0" anchor="t">
              <a:spAutoFit/>
            </a:bodyPr>
            <a:lstStyle/>
            <a:p>
              <a:pPr algn="l">
                <a:lnSpc>
                  <a:spcPts val="9114"/>
                </a:lnSpc>
              </a:pPr>
              <a:r>
                <a:rPr lang="en-US" sz="6510" b="1">
                  <a:solidFill>
                    <a:srgbClr val="000000"/>
                  </a:solidFill>
                  <a:latin typeface="Montserrat Bold"/>
                  <a:ea typeface="Montserrat Bold"/>
                  <a:cs typeface="Montserrat Bold"/>
                  <a:sym typeface="Montserrat Bold"/>
                </a:rPr>
                <a:t>Palestine</a:t>
              </a:r>
            </a:p>
          </p:txBody>
        </p:sp>
      </p:grpSp>
      <p:grpSp>
        <p:nvGrpSpPr>
          <p:cNvPr id="60" name="Group 60"/>
          <p:cNvGrpSpPr/>
          <p:nvPr/>
        </p:nvGrpSpPr>
        <p:grpSpPr>
          <a:xfrm>
            <a:off x="37526137" y="23908553"/>
            <a:ext cx="3852234" cy="1216153"/>
            <a:chOff x="0" y="0"/>
            <a:chExt cx="5136313" cy="1621538"/>
          </a:xfrm>
        </p:grpSpPr>
        <p:sp>
          <p:nvSpPr>
            <p:cNvPr id="61" name="Freeform 61"/>
            <p:cNvSpPr/>
            <p:nvPr/>
          </p:nvSpPr>
          <p:spPr>
            <a:xfrm>
              <a:off x="0"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14"/>
              <a:stretch>
                <a:fillRect/>
              </a:stretch>
            </a:blipFill>
          </p:spPr>
          <p:txBody>
            <a:bodyPr/>
            <a:lstStyle/>
            <a:p>
              <a:endParaRPr lang="en-US"/>
            </a:p>
          </p:txBody>
        </p:sp>
        <p:sp>
          <p:nvSpPr>
            <p:cNvPr id="62" name="TextBox 62"/>
            <p:cNvSpPr txBox="1"/>
            <p:nvPr/>
          </p:nvSpPr>
          <p:spPr>
            <a:xfrm>
              <a:off x="1789904" y="36510"/>
              <a:ext cx="3346408" cy="1424693"/>
            </a:xfrm>
            <a:prstGeom prst="rect">
              <a:avLst/>
            </a:prstGeom>
          </p:spPr>
          <p:txBody>
            <a:bodyPr lIns="0" tIns="0" rIns="0" bIns="0" rtlCol="0" anchor="t">
              <a:spAutoFit/>
            </a:bodyPr>
            <a:lstStyle/>
            <a:p>
              <a:pPr algn="l">
                <a:lnSpc>
                  <a:spcPts val="9114"/>
                </a:lnSpc>
              </a:pPr>
              <a:r>
                <a:rPr lang="en-US" sz="6510" b="1">
                  <a:solidFill>
                    <a:srgbClr val="FFFFFF"/>
                  </a:solidFill>
                  <a:latin typeface="Montserrat Bold"/>
                  <a:ea typeface="Montserrat Bold"/>
                  <a:cs typeface="Montserrat Bold"/>
                  <a:sym typeface="Montserrat Bold"/>
                </a:rPr>
                <a:t>Israel</a:t>
              </a:r>
            </a:p>
          </p:txBody>
        </p:sp>
      </p:grpSp>
      <p:grpSp>
        <p:nvGrpSpPr>
          <p:cNvPr id="63" name="Group 63"/>
          <p:cNvGrpSpPr/>
          <p:nvPr/>
        </p:nvGrpSpPr>
        <p:grpSpPr>
          <a:xfrm>
            <a:off x="42826778" y="17867354"/>
            <a:ext cx="3456957" cy="2312056"/>
            <a:chOff x="0" y="0"/>
            <a:chExt cx="4609276" cy="3082741"/>
          </a:xfrm>
        </p:grpSpPr>
        <p:sp>
          <p:nvSpPr>
            <p:cNvPr id="64" name="Freeform 64"/>
            <p:cNvSpPr/>
            <p:nvPr/>
          </p:nvSpPr>
          <p:spPr>
            <a:xfrm>
              <a:off x="1493869"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15"/>
              <a:stretch>
                <a:fillRect/>
              </a:stretch>
            </a:blipFill>
          </p:spPr>
          <p:txBody>
            <a:bodyPr/>
            <a:lstStyle/>
            <a:p>
              <a:endParaRPr lang="en-US"/>
            </a:p>
          </p:txBody>
        </p:sp>
        <p:sp>
          <p:nvSpPr>
            <p:cNvPr id="65" name="TextBox 65"/>
            <p:cNvSpPr txBox="1"/>
            <p:nvPr/>
          </p:nvSpPr>
          <p:spPr>
            <a:xfrm>
              <a:off x="0" y="1658047"/>
              <a:ext cx="4609276" cy="1424693"/>
            </a:xfrm>
            <a:prstGeom prst="rect">
              <a:avLst/>
            </a:prstGeom>
          </p:spPr>
          <p:txBody>
            <a:bodyPr lIns="0" tIns="0" rIns="0" bIns="0" rtlCol="0" anchor="t">
              <a:spAutoFit/>
            </a:bodyPr>
            <a:lstStyle/>
            <a:p>
              <a:pPr algn="ctr">
                <a:lnSpc>
                  <a:spcPts val="9114"/>
                </a:lnSpc>
              </a:pPr>
              <a:r>
                <a:rPr lang="en-US" sz="6510" b="1">
                  <a:solidFill>
                    <a:srgbClr val="000000"/>
                  </a:solidFill>
                  <a:latin typeface="Montserrat Bold"/>
                  <a:ea typeface="Montserrat Bold"/>
                  <a:cs typeface="Montserrat Bold"/>
                  <a:sym typeface="Montserrat Bold"/>
                </a:rPr>
                <a:t>Belarus</a:t>
              </a:r>
            </a:p>
          </p:txBody>
        </p:sp>
      </p:grpSp>
      <p:grpSp>
        <p:nvGrpSpPr>
          <p:cNvPr id="66" name="Group 66"/>
          <p:cNvGrpSpPr/>
          <p:nvPr/>
        </p:nvGrpSpPr>
        <p:grpSpPr>
          <a:xfrm>
            <a:off x="43105882" y="22557693"/>
            <a:ext cx="2904942" cy="2342706"/>
            <a:chOff x="0" y="0"/>
            <a:chExt cx="3873255" cy="3123608"/>
          </a:xfrm>
        </p:grpSpPr>
        <p:sp>
          <p:nvSpPr>
            <p:cNvPr id="67" name="Freeform 67"/>
            <p:cNvSpPr/>
            <p:nvPr/>
          </p:nvSpPr>
          <p:spPr>
            <a:xfrm>
              <a:off x="1125859" y="0"/>
              <a:ext cx="1621538" cy="1621538"/>
            </a:xfrm>
            <a:custGeom>
              <a:avLst/>
              <a:gdLst/>
              <a:ahLst/>
              <a:cxnLst/>
              <a:rect l="l" t="t" r="r" b="b"/>
              <a:pathLst>
                <a:path w="1621538" h="1621538">
                  <a:moveTo>
                    <a:pt x="0" y="0"/>
                  </a:moveTo>
                  <a:lnTo>
                    <a:pt x="1621538" y="0"/>
                  </a:lnTo>
                  <a:lnTo>
                    <a:pt x="1621538" y="1621538"/>
                  </a:lnTo>
                  <a:lnTo>
                    <a:pt x="0" y="162153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68" name="TextBox 68"/>
            <p:cNvSpPr txBox="1"/>
            <p:nvPr/>
          </p:nvSpPr>
          <p:spPr>
            <a:xfrm>
              <a:off x="0" y="1698915"/>
              <a:ext cx="3873255" cy="1424693"/>
            </a:xfrm>
            <a:prstGeom prst="rect">
              <a:avLst/>
            </a:prstGeom>
          </p:spPr>
          <p:txBody>
            <a:bodyPr lIns="0" tIns="0" rIns="0" bIns="0" rtlCol="0" anchor="t">
              <a:spAutoFit/>
            </a:bodyPr>
            <a:lstStyle/>
            <a:p>
              <a:pPr algn="ctr">
                <a:lnSpc>
                  <a:spcPts val="9114"/>
                </a:lnSpc>
              </a:pPr>
              <a:r>
                <a:rPr lang="en-US" sz="6510" b="1">
                  <a:solidFill>
                    <a:srgbClr val="FFFFFF"/>
                  </a:solidFill>
                  <a:latin typeface="Montserrat Bold"/>
                  <a:ea typeface="Montserrat Bold"/>
                  <a:cs typeface="Montserrat Bold"/>
                  <a:sym typeface="Montserrat Bold"/>
                </a:rPr>
                <a:t>UAE</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92603" y="4187542"/>
            <a:ext cx="23700028" cy="22603902"/>
          </a:xfrm>
          <a:custGeom>
            <a:avLst/>
            <a:gdLst/>
            <a:ahLst/>
            <a:cxnLst/>
            <a:rect l="l" t="t" r="r" b="b"/>
            <a:pathLst>
              <a:path w="23700028" h="22603902">
                <a:moveTo>
                  <a:pt x="0" y="0"/>
                </a:moveTo>
                <a:lnTo>
                  <a:pt x="23700028" y="0"/>
                </a:lnTo>
                <a:lnTo>
                  <a:pt x="23700028" y="22603902"/>
                </a:lnTo>
                <a:lnTo>
                  <a:pt x="0" y="22603902"/>
                </a:lnTo>
                <a:lnTo>
                  <a:pt x="0" y="0"/>
                </a:lnTo>
                <a:close/>
              </a:path>
            </a:pathLst>
          </a:custGeom>
          <a:blipFill>
            <a:blip r:embed="rId2"/>
            <a:stretch>
              <a:fillRect/>
            </a:stretch>
          </a:blipFill>
        </p:spPr>
        <p:txBody>
          <a:bodyPr/>
          <a:lstStyle/>
          <a:p>
            <a:endParaRPr lang="en-US"/>
          </a:p>
        </p:txBody>
      </p:sp>
      <p:sp>
        <p:nvSpPr>
          <p:cNvPr id="3" name="Freeform 3"/>
          <p:cNvSpPr/>
          <p:nvPr/>
        </p:nvSpPr>
        <p:spPr>
          <a:xfrm>
            <a:off x="31072555" y="25595884"/>
            <a:ext cx="4759842" cy="950780"/>
          </a:xfrm>
          <a:custGeom>
            <a:avLst/>
            <a:gdLst/>
            <a:ahLst/>
            <a:cxnLst/>
            <a:rect l="l" t="t" r="r" b="b"/>
            <a:pathLst>
              <a:path w="4759842" h="950780">
                <a:moveTo>
                  <a:pt x="0" y="0"/>
                </a:moveTo>
                <a:lnTo>
                  <a:pt x="4759842" y="0"/>
                </a:lnTo>
                <a:lnTo>
                  <a:pt x="4759842" y="950780"/>
                </a:lnTo>
                <a:lnTo>
                  <a:pt x="0" y="9507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471751" y="154781"/>
            <a:ext cx="20341731" cy="2926461"/>
          </a:xfrm>
          <a:prstGeom prst="rect">
            <a:avLst/>
          </a:prstGeom>
        </p:spPr>
        <p:txBody>
          <a:bodyPr lIns="0" tIns="0" rIns="0" bIns="0" rtlCol="0" anchor="t">
            <a:spAutoFit/>
          </a:bodyPr>
          <a:lstStyle/>
          <a:p>
            <a:pPr algn="ctr">
              <a:lnSpc>
                <a:spcPts val="11458"/>
              </a:lnSpc>
            </a:pPr>
            <a:r>
              <a:rPr lang="en-US" sz="9600" b="1" dirty="0">
                <a:solidFill>
                  <a:srgbClr val="000000"/>
                </a:solidFill>
                <a:latin typeface="Montserrat Bold"/>
                <a:ea typeface="Montserrat Bold"/>
                <a:cs typeface="Montserrat Bold"/>
                <a:sym typeface="Montserrat Bold"/>
              </a:rPr>
              <a:t>Threat Actor Attribution</a:t>
            </a:r>
          </a:p>
          <a:p>
            <a:pPr algn="ctr">
              <a:lnSpc>
                <a:spcPts val="11458"/>
              </a:lnSpc>
            </a:pPr>
            <a:r>
              <a:rPr lang="en-US" sz="9600" b="1" dirty="0">
                <a:solidFill>
                  <a:srgbClr val="000000"/>
                </a:solidFill>
                <a:latin typeface="Montserrat Bold"/>
                <a:ea typeface="Montserrat Bold"/>
                <a:cs typeface="Montserrat Bold"/>
                <a:sym typeface="Montserrat Bold"/>
              </a:rPr>
              <a:t># of Unique CVEs in 1H-2025</a:t>
            </a:r>
          </a:p>
        </p:txBody>
      </p:sp>
      <p:sp>
        <p:nvSpPr>
          <p:cNvPr id="5" name="TextBox 5"/>
          <p:cNvSpPr txBox="1"/>
          <p:nvPr/>
        </p:nvSpPr>
        <p:spPr>
          <a:xfrm>
            <a:off x="17259517" y="3156797"/>
            <a:ext cx="12766199" cy="869465"/>
          </a:xfrm>
          <a:prstGeom prst="rect">
            <a:avLst/>
          </a:prstGeom>
        </p:spPr>
        <p:txBody>
          <a:bodyPr lIns="0" tIns="0" rIns="0" bIns="0" rtlCol="0" anchor="t">
            <a:spAutoFit/>
          </a:bodyPr>
          <a:lstStyle/>
          <a:p>
            <a:pPr algn="ctr">
              <a:lnSpc>
                <a:spcPts val="7275"/>
              </a:lnSpc>
            </a:pPr>
            <a:r>
              <a:rPr lang="en-US" sz="5196">
                <a:solidFill>
                  <a:srgbClr val="000000"/>
                </a:solidFill>
                <a:latin typeface="Montserrat"/>
                <a:ea typeface="Montserrat"/>
                <a:cs typeface="Montserrat"/>
                <a:sym typeface="Montserrat"/>
              </a:rPr>
              <a:t>Source: VulnCheck Exploit Intelligence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01F24"/>
        </a:solidFill>
        <a:effectLst/>
      </p:bgPr>
    </p:bg>
    <p:spTree>
      <p:nvGrpSpPr>
        <p:cNvPr id="1" name=""/>
        <p:cNvGrpSpPr/>
        <p:nvPr/>
      </p:nvGrpSpPr>
      <p:grpSpPr>
        <a:xfrm>
          <a:off x="0" y="0"/>
          <a:ext cx="0" cy="0"/>
          <a:chOff x="0" y="0"/>
          <a:chExt cx="0" cy="0"/>
        </a:xfrm>
      </p:grpSpPr>
      <p:sp>
        <p:nvSpPr>
          <p:cNvPr id="2" name="Freeform 2"/>
          <p:cNvSpPr/>
          <p:nvPr/>
        </p:nvSpPr>
        <p:spPr>
          <a:xfrm>
            <a:off x="4058162" y="2381"/>
            <a:ext cx="39508676" cy="26789062"/>
          </a:xfrm>
          <a:custGeom>
            <a:avLst/>
            <a:gdLst/>
            <a:ahLst/>
            <a:cxnLst/>
            <a:rect l="l" t="t" r="r" b="b"/>
            <a:pathLst>
              <a:path w="39508676" h="26789062">
                <a:moveTo>
                  <a:pt x="0" y="0"/>
                </a:moveTo>
                <a:lnTo>
                  <a:pt x="39508676" y="0"/>
                </a:lnTo>
                <a:lnTo>
                  <a:pt x="39508676" y="26789063"/>
                </a:lnTo>
                <a:lnTo>
                  <a:pt x="0" y="2678906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887"/>
            <a:ext cx="46242707" cy="7991902"/>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Vulnerability</a:t>
            </a:r>
          </a:p>
          <a:p>
            <a:pPr algn="ctr">
              <a:lnSpc>
                <a:spcPts val="32088"/>
              </a:lnSpc>
            </a:pPr>
            <a:r>
              <a:rPr lang="en-US" sz="22920" b="1">
                <a:solidFill>
                  <a:srgbClr val="FFFFFF"/>
                </a:solidFill>
                <a:latin typeface="Montserrat Bold"/>
                <a:ea typeface="Montserrat Bold"/>
                <a:cs typeface="Montserrat Bold"/>
                <a:sym typeface="Montserrat Bold"/>
              </a:rPr>
              <a:t>Scoring Systems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6459588" y="1097050"/>
            <a:ext cx="34705824" cy="24599725"/>
          </a:xfrm>
          <a:custGeom>
            <a:avLst/>
            <a:gdLst/>
            <a:ahLst/>
            <a:cxnLst/>
            <a:rect l="l" t="t" r="r" b="b"/>
            <a:pathLst>
              <a:path w="34705824" h="24599725">
                <a:moveTo>
                  <a:pt x="0" y="0"/>
                </a:moveTo>
                <a:lnTo>
                  <a:pt x="34705824" y="0"/>
                </a:lnTo>
                <a:lnTo>
                  <a:pt x="34705824" y="24599725"/>
                </a:lnTo>
                <a:lnTo>
                  <a:pt x="0" y="2459972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152985" y="25167124"/>
            <a:ext cx="6849048" cy="1368100"/>
          </a:xfrm>
          <a:custGeom>
            <a:avLst/>
            <a:gdLst/>
            <a:ahLst/>
            <a:cxnLst/>
            <a:rect l="l" t="t" r="r" b="b"/>
            <a:pathLst>
              <a:path w="6849048" h="1368100">
                <a:moveTo>
                  <a:pt x="0" y="0"/>
                </a:moveTo>
                <a:lnTo>
                  <a:pt x="6849049" y="0"/>
                </a:lnTo>
                <a:lnTo>
                  <a:pt x="6849049" y="1368100"/>
                </a:lnTo>
                <a:lnTo>
                  <a:pt x="0" y="1368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6134937" y="1265402"/>
            <a:ext cx="13793520" cy="1708382"/>
          </a:xfrm>
          <a:prstGeom prst="rect">
            <a:avLst/>
          </a:prstGeom>
        </p:spPr>
        <p:txBody>
          <a:bodyPr lIns="0" tIns="0" rIns="0" bIns="0" rtlCol="0" anchor="t">
            <a:spAutoFit/>
          </a:bodyPr>
          <a:lstStyle/>
          <a:p>
            <a:pPr algn="ctr">
              <a:lnSpc>
                <a:spcPts val="13055"/>
              </a:lnSpc>
            </a:pPr>
            <a:r>
              <a:rPr lang="en-US" sz="12434" b="1">
                <a:solidFill>
                  <a:srgbClr val="FFFFFF"/>
                </a:solidFill>
                <a:latin typeface="Montserrat Bold"/>
                <a:ea typeface="Montserrat Bold"/>
                <a:cs typeface="Montserrat Bold"/>
                <a:sym typeface="Montserrat Bold"/>
              </a:rPr>
              <a:t>CVSS-B Severity </a:t>
            </a:r>
          </a:p>
        </p:txBody>
      </p:sp>
      <p:pic>
        <p:nvPicPr>
          <p:cNvPr id="4" name="Picture 4"/>
          <p:cNvPicPr>
            <a:picLocks noChangeAspect="1"/>
          </p:cNvPicPr>
          <p:nvPr/>
        </p:nvPicPr>
        <p:blipFill>
          <a:blip r:embed="rId4"/>
          <a:stretch>
            <a:fillRect/>
          </a:stretch>
        </p:blipFill>
        <p:spPr>
          <a:xfrm>
            <a:off x="11659450" y="2557945"/>
            <a:ext cx="23827926" cy="2477737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525"/>
            <a:ext cx="46242707" cy="3923933"/>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Just Use CVSS-BT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0" y="7355900"/>
            <a:ext cx="47625000" cy="11453376"/>
          </a:xfrm>
          <a:prstGeom prst="rect">
            <a:avLst/>
          </a:prstGeom>
        </p:spPr>
        <p:txBody>
          <a:bodyPr lIns="0" tIns="0" rIns="0" bIns="0" rtlCol="0" anchor="t">
            <a:spAutoFit/>
          </a:bodyPr>
          <a:lstStyle/>
          <a:p>
            <a:pPr algn="ctr">
              <a:lnSpc>
                <a:spcPts val="45939"/>
              </a:lnSpc>
            </a:pPr>
            <a:r>
              <a:rPr lang="en-US" sz="32814" b="1">
                <a:solidFill>
                  <a:srgbClr val="FFFFFF"/>
                </a:solidFill>
                <a:latin typeface="Montserrat Bold"/>
                <a:ea typeface="Montserrat Bold"/>
                <a:cs typeface="Montserrat Bold"/>
                <a:sym typeface="Montserrat Bold"/>
              </a:rPr>
              <a:t>Are You Doing Business in the EU?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258314" y="3704037"/>
            <a:ext cx="23827926" cy="24777378"/>
          </a:xfrm>
          <a:prstGeom prst="rect">
            <a:avLst/>
          </a:prstGeom>
        </p:spPr>
      </p:pic>
      <p:sp>
        <p:nvSpPr>
          <p:cNvPr id="2" name="TextBox 2"/>
          <p:cNvSpPr txBox="1"/>
          <p:nvPr/>
        </p:nvSpPr>
        <p:spPr>
          <a:xfrm>
            <a:off x="26460947" y="3606403"/>
            <a:ext cx="14769304" cy="1708382"/>
          </a:xfrm>
          <a:prstGeom prst="rect">
            <a:avLst/>
          </a:prstGeom>
        </p:spPr>
        <p:txBody>
          <a:bodyPr lIns="0" tIns="0" rIns="0" bIns="0" rtlCol="0" anchor="t">
            <a:spAutoFit/>
          </a:bodyPr>
          <a:lstStyle/>
          <a:p>
            <a:pPr algn="ctr">
              <a:lnSpc>
                <a:spcPts val="13055"/>
              </a:lnSpc>
            </a:pPr>
            <a:r>
              <a:rPr lang="en-US" sz="12434" b="1">
                <a:solidFill>
                  <a:srgbClr val="FFFFFF"/>
                </a:solidFill>
                <a:latin typeface="Montserrat Bold"/>
                <a:ea typeface="Montserrat Bold"/>
                <a:cs typeface="Montserrat Bold"/>
                <a:sym typeface="Montserrat Bold"/>
              </a:rPr>
              <a:t>CVSS-BT Severity </a:t>
            </a:r>
          </a:p>
        </p:txBody>
      </p:sp>
      <p:pic>
        <p:nvPicPr>
          <p:cNvPr id="3" name="Picture 3"/>
          <p:cNvPicPr>
            <a:picLocks noChangeAspect="1"/>
          </p:cNvPicPr>
          <p:nvPr/>
        </p:nvPicPr>
        <p:blipFill>
          <a:blip r:embed="rId3"/>
          <a:stretch>
            <a:fillRect/>
          </a:stretch>
        </p:blipFill>
        <p:spPr>
          <a:xfrm>
            <a:off x="22319170" y="3712675"/>
            <a:ext cx="23827926" cy="24777378"/>
          </a:xfrm>
          <a:prstGeom prst="rect">
            <a:avLst/>
          </a:prstGeom>
        </p:spPr>
      </p:pic>
      <p:sp>
        <p:nvSpPr>
          <p:cNvPr id="4" name="TextBox 4"/>
          <p:cNvSpPr txBox="1"/>
          <p:nvPr/>
        </p:nvSpPr>
        <p:spPr>
          <a:xfrm>
            <a:off x="4880161" y="3606403"/>
            <a:ext cx="13346617" cy="1589538"/>
          </a:xfrm>
          <a:prstGeom prst="rect">
            <a:avLst/>
          </a:prstGeom>
        </p:spPr>
        <p:txBody>
          <a:bodyPr lIns="0" tIns="0" rIns="0" bIns="0" rtlCol="0" anchor="t">
            <a:spAutoFit/>
          </a:bodyPr>
          <a:lstStyle/>
          <a:p>
            <a:pPr algn="ctr">
              <a:lnSpc>
                <a:spcPts val="13055"/>
              </a:lnSpc>
            </a:pPr>
            <a:r>
              <a:rPr lang="en-US" sz="10400" b="1" dirty="0">
                <a:solidFill>
                  <a:srgbClr val="FFFFFF"/>
                </a:solidFill>
                <a:latin typeface="Montserrat Bold"/>
                <a:ea typeface="Montserrat Bold"/>
                <a:cs typeface="Montserrat Bold"/>
                <a:sym typeface="Montserrat Bold"/>
              </a:rPr>
              <a:t>CVSS-B Severity</a:t>
            </a:r>
          </a:p>
        </p:txBody>
      </p:sp>
      <p:sp>
        <p:nvSpPr>
          <p:cNvPr id="6" name="TextBox 6"/>
          <p:cNvSpPr txBox="1"/>
          <p:nvPr/>
        </p:nvSpPr>
        <p:spPr>
          <a:xfrm>
            <a:off x="8352079" y="972905"/>
            <a:ext cx="30920843" cy="1589538"/>
          </a:xfrm>
          <a:prstGeom prst="rect">
            <a:avLst/>
          </a:prstGeom>
        </p:spPr>
        <p:txBody>
          <a:bodyPr lIns="0" tIns="0" rIns="0" bIns="0" rtlCol="0" anchor="t">
            <a:spAutoFit/>
          </a:bodyPr>
          <a:lstStyle/>
          <a:p>
            <a:pPr algn="ctr">
              <a:lnSpc>
                <a:spcPts val="13055"/>
              </a:lnSpc>
            </a:pPr>
            <a:r>
              <a:rPr lang="en-US" sz="10400" b="1" dirty="0">
                <a:solidFill>
                  <a:srgbClr val="FFFFFF"/>
                </a:solidFill>
                <a:latin typeface="Montserrat Bold"/>
                <a:ea typeface="Montserrat Bold"/>
                <a:cs typeface="Montserrat Bold"/>
                <a:sym typeface="Montserrat Bold"/>
              </a:rPr>
              <a:t>2025 Known Exploited Vulnerabilities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8183242"/>
            <a:ext cx="46242707" cy="7991902"/>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EPSS Signal For Emerging Threats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03460" y="3168803"/>
            <a:ext cx="40271473" cy="22846209"/>
          </a:xfrm>
          <a:custGeom>
            <a:avLst/>
            <a:gdLst/>
            <a:ahLst/>
            <a:cxnLst/>
            <a:rect l="l" t="t" r="r" b="b"/>
            <a:pathLst>
              <a:path w="40271473" h="22846209">
                <a:moveTo>
                  <a:pt x="0" y="0"/>
                </a:moveTo>
                <a:lnTo>
                  <a:pt x="40271473" y="0"/>
                </a:lnTo>
                <a:lnTo>
                  <a:pt x="40271473" y="22846210"/>
                </a:lnTo>
                <a:lnTo>
                  <a:pt x="0" y="22846210"/>
                </a:lnTo>
                <a:lnTo>
                  <a:pt x="0" y="0"/>
                </a:lnTo>
                <a:close/>
              </a:path>
            </a:pathLst>
          </a:custGeom>
          <a:blipFill>
            <a:blip r:embed="rId2"/>
            <a:stretch>
              <a:fillRect t="-5763"/>
            </a:stretch>
          </a:blipFill>
        </p:spPr>
        <p:txBody>
          <a:bodyPr/>
          <a:lstStyle/>
          <a:p>
            <a:endParaRPr lang="en-US"/>
          </a:p>
        </p:txBody>
      </p:sp>
      <p:grpSp>
        <p:nvGrpSpPr>
          <p:cNvPr id="3" name="Group 3"/>
          <p:cNvGrpSpPr/>
          <p:nvPr/>
        </p:nvGrpSpPr>
        <p:grpSpPr>
          <a:xfrm>
            <a:off x="-1681921" y="-5879800"/>
            <a:ext cx="50459675" cy="9048603"/>
            <a:chOff x="0" y="0"/>
            <a:chExt cx="5102373" cy="914975"/>
          </a:xfrm>
        </p:grpSpPr>
        <p:sp>
          <p:nvSpPr>
            <p:cNvPr id="4" name="Freeform 4"/>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5" name="TextBox 5"/>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sp>
        <p:nvSpPr>
          <p:cNvPr id="6" name="TextBox 6"/>
          <p:cNvSpPr txBox="1"/>
          <p:nvPr/>
        </p:nvSpPr>
        <p:spPr>
          <a:xfrm>
            <a:off x="9057235" y="739417"/>
            <a:ext cx="29505114" cy="1479498"/>
          </a:xfrm>
          <a:prstGeom prst="rect">
            <a:avLst/>
          </a:prstGeom>
        </p:spPr>
        <p:txBody>
          <a:bodyPr lIns="0" tIns="0" rIns="0" bIns="0" rtlCol="0" anchor="t">
            <a:spAutoFit/>
          </a:bodyPr>
          <a:lstStyle/>
          <a:p>
            <a:pPr algn="ctr">
              <a:lnSpc>
                <a:spcPts val="12153"/>
              </a:lnSpc>
            </a:pPr>
            <a:r>
              <a:rPr lang="en-US" sz="8680" b="1">
                <a:solidFill>
                  <a:srgbClr val="FFFFFF"/>
                </a:solidFill>
                <a:latin typeface="Montserrat Bold"/>
                <a:ea typeface="Montserrat Bold"/>
                <a:cs typeface="Montserrat Bold"/>
                <a:sym typeface="Montserrat Bold"/>
              </a:rPr>
              <a:t>EPSS Score on Day Exploitation Evidence Reported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44472" y="3114593"/>
            <a:ext cx="40271473" cy="22846209"/>
          </a:xfrm>
          <a:custGeom>
            <a:avLst/>
            <a:gdLst/>
            <a:ahLst/>
            <a:cxnLst/>
            <a:rect l="l" t="t" r="r" b="b"/>
            <a:pathLst>
              <a:path w="40271473" h="22846209">
                <a:moveTo>
                  <a:pt x="0" y="0"/>
                </a:moveTo>
                <a:lnTo>
                  <a:pt x="40271473" y="0"/>
                </a:lnTo>
                <a:lnTo>
                  <a:pt x="40271473" y="22846209"/>
                </a:lnTo>
                <a:lnTo>
                  <a:pt x="0" y="22846209"/>
                </a:lnTo>
                <a:lnTo>
                  <a:pt x="0" y="0"/>
                </a:lnTo>
                <a:close/>
              </a:path>
            </a:pathLst>
          </a:custGeom>
          <a:blipFill>
            <a:blip r:embed="rId2"/>
            <a:stretch>
              <a:fillRect t="-5763"/>
            </a:stretch>
          </a:blipFill>
        </p:spPr>
        <p:txBody>
          <a:bodyPr/>
          <a:lstStyle/>
          <a:p>
            <a:endParaRPr lang="en-US"/>
          </a:p>
        </p:txBody>
      </p:sp>
      <p:grpSp>
        <p:nvGrpSpPr>
          <p:cNvPr id="3" name="Group 3"/>
          <p:cNvGrpSpPr/>
          <p:nvPr/>
        </p:nvGrpSpPr>
        <p:grpSpPr>
          <a:xfrm>
            <a:off x="-1681921" y="-5879800"/>
            <a:ext cx="50459675" cy="9048603"/>
            <a:chOff x="0" y="0"/>
            <a:chExt cx="5102373" cy="914975"/>
          </a:xfrm>
        </p:grpSpPr>
        <p:sp>
          <p:nvSpPr>
            <p:cNvPr id="4" name="Freeform 4"/>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5" name="TextBox 5"/>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sp>
        <p:nvSpPr>
          <p:cNvPr id="6" name="TextBox 6"/>
          <p:cNvSpPr txBox="1"/>
          <p:nvPr/>
        </p:nvSpPr>
        <p:spPr>
          <a:xfrm>
            <a:off x="7491257" y="739417"/>
            <a:ext cx="32637070" cy="1479498"/>
          </a:xfrm>
          <a:prstGeom prst="rect">
            <a:avLst/>
          </a:prstGeom>
        </p:spPr>
        <p:txBody>
          <a:bodyPr lIns="0" tIns="0" rIns="0" bIns="0" rtlCol="0" anchor="t">
            <a:spAutoFit/>
          </a:bodyPr>
          <a:lstStyle/>
          <a:p>
            <a:pPr algn="ctr">
              <a:lnSpc>
                <a:spcPts val="12153"/>
              </a:lnSpc>
            </a:pPr>
            <a:r>
              <a:rPr lang="en-US" sz="8680" b="1">
                <a:solidFill>
                  <a:srgbClr val="FFFFFF"/>
                </a:solidFill>
                <a:latin typeface="Montserrat Bold"/>
                <a:ea typeface="Montserrat Bold"/>
                <a:cs typeface="Montserrat Bold"/>
                <a:sym typeface="Montserrat Bold"/>
              </a:rPr>
              <a:t>EPSS Score 7-Days After Exploitation Evidence Reported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44472" y="3321203"/>
            <a:ext cx="40271473" cy="22846209"/>
          </a:xfrm>
          <a:custGeom>
            <a:avLst/>
            <a:gdLst/>
            <a:ahLst/>
            <a:cxnLst/>
            <a:rect l="l" t="t" r="r" b="b"/>
            <a:pathLst>
              <a:path w="40271473" h="22846209">
                <a:moveTo>
                  <a:pt x="0" y="0"/>
                </a:moveTo>
                <a:lnTo>
                  <a:pt x="40271473" y="0"/>
                </a:lnTo>
                <a:lnTo>
                  <a:pt x="40271473" y="22846210"/>
                </a:lnTo>
                <a:lnTo>
                  <a:pt x="0" y="22846210"/>
                </a:lnTo>
                <a:lnTo>
                  <a:pt x="0" y="0"/>
                </a:lnTo>
                <a:close/>
              </a:path>
            </a:pathLst>
          </a:custGeom>
          <a:blipFill>
            <a:blip r:embed="rId2"/>
            <a:stretch>
              <a:fillRect t="-5763"/>
            </a:stretch>
          </a:blipFill>
        </p:spPr>
        <p:txBody>
          <a:bodyPr/>
          <a:lstStyle/>
          <a:p>
            <a:endParaRPr lang="en-US"/>
          </a:p>
        </p:txBody>
      </p:sp>
      <p:grpSp>
        <p:nvGrpSpPr>
          <p:cNvPr id="3" name="Group 3"/>
          <p:cNvGrpSpPr/>
          <p:nvPr/>
        </p:nvGrpSpPr>
        <p:grpSpPr>
          <a:xfrm>
            <a:off x="-1529521" y="-5727400"/>
            <a:ext cx="50459675" cy="9048603"/>
            <a:chOff x="0" y="0"/>
            <a:chExt cx="5102373" cy="914975"/>
          </a:xfrm>
        </p:grpSpPr>
        <p:sp>
          <p:nvSpPr>
            <p:cNvPr id="4" name="Freeform 4"/>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5" name="TextBox 5"/>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grpSp>
        <p:nvGrpSpPr>
          <p:cNvPr id="6" name="Group 6"/>
          <p:cNvGrpSpPr/>
          <p:nvPr/>
        </p:nvGrpSpPr>
        <p:grpSpPr>
          <a:xfrm>
            <a:off x="-1681921" y="-5879800"/>
            <a:ext cx="50459675" cy="9048603"/>
            <a:chOff x="0" y="0"/>
            <a:chExt cx="5102373" cy="914975"/>
          </a:xfrm>
        </p:grpSpPr>
        <p:sp>
          <p:nvSpPr>
            <p:cNvPr id="7" name="Freeform 7"/>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8" name="TextBox 8"/>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sp>
        <p:nvSpPr>
          <p:cNvPr id="9" name="TextBox 9"/>
          <p:cNvSpPr txBox="1"/>
          <p:nvPr/>
        </p:nvSpPr>
        <p:spPr>
          <a:xfrm>
            <a:off x="7132322" y="739417"/>
            <a:ext cx="33354939" cy="1479498"/>
          </a:xfrm>
          <a:prstGeom prst="rect">
            <a:avLst/>
          </a:prstGeom>
        </p:spPr>
        <p:txBody>
          <a:bodyPr lIns="0" tIns="0" rIns="0" bIns="0" rtlCol="0" anchor="t">
            <a:spAutoFit/>
          </a:bodyPr>
          <a:lstStyle/>
          <a:p>
            <a:pPr algn="ctr">
              <a:lnSpc>
                <a:spcPts val="12153"/>
              </a:lnSpc>
            </a:pPr>
            <a:r>
              <a:rPr lang="en-US" sz="8680" b="1">
                <a:solidFill>
                  <a:srgbClr val="FFFFFF"/>
                </a:solidFill>
                <a:latin typeface="Montserrat Bold"/>
                <a:ea typeface="Montserrat Bold"/>
                <a:cs typeface="Montserrat Bold"/>
                <a:sym typeface="Montserrat Bold"/>
              </a:rPr>
              <a:t>EPSS Score 30-Days After Exploitation Evidence Reported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29521" y="-5727400"/>
            <a:ext cx="50459675" cy="9048603"/>
            <a:chOff x="0" y="0"/>
            <a:chExt cx="5102373" cy="914975"/>
          </a:xfrm>
        </p:grpSpPr>
        <p:sp>
          <p:nvSpPr>
            <p:cNvPr id="3" name="Freeform 3"/>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4" name="TextBox 4"/>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grpSp>
        <p:nvGrpSpPr>
          <p:cNvPr id="5" name="Group 5"/>
          <p:cNvGrpSpPr/>
          <p:nvPr/>
        </p:nvGrpSpPr>
        <p:grpSpPr>
          <a:xfrm>
            <a:off x="-1681921" y="-5879800"/>
            <a:ext cx="50459675" cy="9048603"/>
            <a:chOff x="0" y="0"/>
            <a:chExt cx="5102373" cy="914975"/>
          </a:xfrm>
        </p:grpSpPr>
        <p:sp>
          <p:nvSpPr>
            <p:cNvPr id="6" name="Freeform 6"/>
            <p:cNvSpPr/>
            <p:nvPr/>
          </p:nvSpPr>
          <p:spPr>
            <a:xfrm>
              <a:off x="0" y="0"/>
              <a:ext cx="5102373" cy="914975"/>
            </a:xfrm>
            <a:custGeom>
              <a:avLst/>
              <a:gdLst/>
              <a:ahLst/>
              <a:cxnLst/>
              <a:rect l="l" t="t" r="r" b="b"/>
              <a:pathLst>
                <a:path w="5102373" h="914975">
                  <a:moveTo>
                    <a:pt x="0" y="0"/>
                  </a:moveTo>
                  <a:lnTo>
                    <a:pt x="5102373" y="0"/>
                  </a:lnTo>
                  <a:lnTo>
                    <a:pt x="5102373" y="914975"/>
                  </a:lnTo>
                  <a:lnTo>
                    <a:pt x="0" y="914975"/>
                  </a:lnTo>
                  <a:close/>
                </a:path>
              </a:pathLst>
            </a:custGeom>
            <a:solidFill>
              <a:srgbClr val="000000"/>
            </a:solidFill>
          </p:spPr>
          <p:txBody>
            <a:bodyPr/>
            <a:lstStyle/>
            <a:p>
              <a:endParaRPr lang="en-US"/>
            </a:p>
          </p:txBody>
        </p:sp>
        <p:sp>
          <p:nvSpPr>
            <p:cNvPr id="7" name="TextBox 7"/>
            <p:cNvSpPr txBox="1"/>
            <p:nvPr/>
          </p:nvSpPr>
          <p:spPr>
            <a:xfrm>
              <a:off x="0" y="-76200"/>
              <a:ext cx="5102373" cy="991175"/>
            </a:xfrm>
            <a:prstGeom prst="rect">
              <a:avLst/>
            </a:prstGeom>
          </p:spPr>
          <p:txBody>
            <a:bodyPr lIns="50800" tIns="50800" rIns="50800" bIns="50800" rtlCol="0" anchor="ctr"/>
            <a:lstStyle/>
            <a:p>
              <a:pPr algn="ctr">
                <a:lnSpc>
                  <a:spcPts val="5501"/>
                </a:lnSpc>
              </a:pPr>
              <a:endParaRPr/>
            </a:p>
          </p:txBody>
        </p:sp>
      </p:grpSp>
      <p:sp>
        <p:nvSpPr>
          <p:cNvPr id="8" name="Freeform 8"/>
          <p:cNvSpPr/>
          <p:nvPr/>
        </p:nvSpPr>
        <p:spPr>
          <a:xfrm>
            <a:off x="1339691" y="2218915"/>
            <a:ext cx="44945617" cy="23829267"/>
          </a:xfrm>
          <a:custGeom>
            <a:avLst/>
            <a:gdLst/>
            <a:ahLst/>
            <a:cxnLst/>
            <a:rect l="l" t="t" r="r" b="b"/>
            <a:pathLst>
              <a:path w="44945617" h="23829267">
                <a:moveTo>
                  <a:pt x="0" y="0"/>
                </a:moveTo>
                <a:lnTo>
                  <a:pt x="44945618" y="0"/>
                </a:lnTo>
                <a:lnTo>
                  <a:pt x="44945618" y="23829268"/>
                </a:lnTo>
                <a:lnTo>
                  <a:pt x="0" y="23829268"/>
                </a:lnTo>
                <a:lnTo>
                  <a:pt x="0" y="0"/>
                </a:lnTo>
                <a:close/>
              </a:path>
            </a:pathLst>
          </a:custGeom>
          <a:blipFill>
            <a:blip r:embed="rId2"/>
            <a:stretch>
              <a:fillRect t="-9396"/>
            </a:stretch>
          </a:blipFill>
        </p:spPr>
        <p:txBody>
          <a:bodyPr/>
          <a:lstStyle/>
          <a:p>
            <a:endParaRPr lang="en-US"/>
          </a:p>
        </p:txBody>
      </p:sp>
      <p:sp>
        <p:nvSpPr>
          <p:cNvPr id="9" name="TextBox 9"/>
          <p:cNvSpPr txBox="1"/>
          <p:nvPr/>
        </p:nvSpPr>
        <p:spPr>
          <a:xfrm>
            <a:off x="14717373" y="688374"/>
            <a:ext cx="17661086" cy="1479498"/>
          </a:xfrm>
          <a:prstGeom prst="rect">
            <a:avLst/>
          </a:prstGeom>
        </p:spPr>
        <p:txBody>
          <a:bodyPr wrap="square" lIns="0" tIns="0" rIns="0" bIns="0" rtlCol="0" anchor="t">
            <a:spAutoFit/>
          </a:bodyPr>
          <a:lstStyle/>
          <a:p>
            <a:pPr algn="ctr">
              <a:lnSpc>
                <a:spcPts val="12153"/>
              </a:lnSpc>
            </a:pPr>
            <a:r>
              <a:rPr lang="en-US" sz="8680" b="1" dirty="0">
                <a:solidFill>
                  <a:srgbClr val="FFFFFF"/>
                </a:solidFill>
                <a:latin typeface="Montserrat Bold"/>
                <a:ea typeface="Montserrat Bold"/>
                <a:cs typeface="Montserrat Bold"/>
                <a:sym typeface="Montserrat Bold"/>
              </a:rPr>
              <a:t>EPSS Score End of August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887"/>
            <a:ext cx="46242707" cy="7991902"/>
          </a:xfrm>
          <a:prstGeom prst="rect">
            <a:avLst/>
          </a:prstGeom>
        </p:spPr>
        <p:txBody>
          <a:bodyPr lIns="0" tIns="0" rIns="0" bIns="0" rtlCol="0" anchor="t">
            <a:spAutoFit/>
          </a:bodyPr>
          <a:lstStyle/>
          <a:p>
            <a:pPr algn="ctr">
              <a:lnSpc>
                <a:spcPts val="32088"/>
              </a:lnSpc>
            </a:pPr>
            <a:r>
              <a:rPr lang="en-US" sz="22920" b="1" dirty="0">
                <a:solidFill>
                  <a:srgbClr val="FFFFFF"/>
                </a:solidFill>
                <a:latin typeface="Montserrat Bold"/>
                <a:ea typeface="Montserrat Bold"/>
                <a:cs typeface="Montserrat Bold"/>
                <a:sym typeface="Montserrat Bold"/>
              </a:rPr>
              <a:t>Defender Considerations for Emerging Threats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590973" y="5729007"/>
            <a:ext cx="40443054" cy="15059585"/>
          </a:xfrm>
          <a:prstGeom prst="rect">
            <a:avLst/>
          </a:prstGeom>
        </p:spPr>
        <p:txBody>
          <a:bodyPr lIns="0" tIns="0" rIns="0" bIns="0" rtlCol="0" anchor="t">
            <a:spAutoFit/>
          </a:bodyPr>
          <a:lstStyle/>
          <a:p>
            <a:pPr algn="ctr">
              <a:lnSpc>
                <a:spcPts val="19919"/>
              </a:lnSpc>
            </a:pPr>
            <a:r>
              <a:rPr lang="en-US" sz="14227" b="1">
                <a:solidFill>
                  <a:srgbClr val="FFFFFF"/>
                </a:solidFill>
                <a:latin typeface="Montserrat Bold"/>
                <a:ea typeface="Montserrat Bold"/>
                <a:cs typeface="Montserrat Bold"/>
                <a:sym typeface="Montserrat Bold"/>
              </a:rPr>
              <a:t>As a Consumer, become knowledgable in the limitations of scoring systems and cautious on becoming overly dependent on sources that you are not continually monitoring and analyzing and intimately understand how and if they are working.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338147" y="2494836"/>
            <a:ext cx="40443054" cy="21773815"/>
          </a:xfrm>
          <a:prstGeom prst="rect">
            <a:avLst/>
          </a:prstGeom>
        </p:spPr>
        <p:txBody>
          <a:bodyPr lIns="0" tIns="0" rIns="0" bIns="0" rtlCol="0" anchor="t">
            <a:spAutoFit/>
          </a:bodyPr>
          <a:lstStyle/>
          <a:p>
            <a:pPr algn="l">
              <a:lnSpc>
                <a:spcPts val="21543"/>
              </a:lnSpc>
            </a:pPr>
            <a:r>
              <a:rPr lang="en-US" sz="15388" b="1">
                <a:solidFill>
                  <a:srgbClr val="FFFFFF"/>
                </a:solidFill>
                <a:latin typeface="Montserrat Bold"/>
                <a:ea typeface="Montserrat Bold"/>
                <a:cs typeface="Montserrat Bold"/>
                <a:sym typeface="Montserrat Bold"/>
              </a:rPr>
              <a:t>Act on available evidence of exploitation, weaponization and other exploit evidence with a sense of urgency...</a:t>
            </a:r>
          </a:p>
          <a:p>
            <a:pPr algn="l">
              <a:lnSpc>
                <a:spcPts val="21543"/>
              </a:lnSpc>
            </a:pPr>
            <a:endParaRPr lang="en-US" sz="15388" b="1">
              <a:solidFill>
                <a:srgbClr val="FFFFFF"/>
              </a:solidFill>
              <a:latin typeface="Montserrat Bold"/>
              <a:ea typeface="Montserrat Bold"/>
              <a:cs typeface="Montserrat Bold"/>
              <a:sym typeface="Montserrat Bold"/>
            </a:endParaRPr>
          </a:p>
          <a:p>
            <a:pPr algn="l">
              <a:lnSpc>
                <a:spcPts val="21543"/>
              </a:lnSpc>
            </a:pPr>
            <a:r>
              <a:rPr lang="en-US" sz="15388" b="1">
                <a:solidFill>
                  <a:srgbClr val="FFFFFF"/>
                </a:solidFill>
                <a:latin typeface="Montserrat Bold"/>
                <a:ea typeface="Montserrat Bold"/>
                <a:cs typeface="Montserrat Bold"/>
                <a:sym typeface="Montserrat Bold"/>
              </a:rPr>
              <a:t>Cyber Reslience Act Requires*</a:t>
            </a:r>
          </a:p>
          <a:p>
            <a:pPr marL="3322312" lvl="1" indent="-1661156" algn="l">
              <a:lnSpc>
                <a:spcPts val="21543"/>
              </a:lnSpc>
              <a:buFont typeface="Arial"/>
              <a:buChar char="•"/>
            </a:pPr>
            <a:r>
              <a:rPr lang="en-US" sz="15388" b="1">
                <a:solidFill>
                  <a:srgbClr val="FFFFFF"/>
                </a:solidFill>
                <a:latin typeface="Montserrat Bold"/>
                <a:ea typeface="Montserrat Bold"/>
                <a:cs typeface="Montserrat Bold"/>
                <a:sym typeface="Montserrat Bold"/>
              </a:rPr>
              <a:t>Exploitation Disclosure in 24-hours</a:t>
            </a:r>
          </a:p>
          <a:p>
            <a:pPr marL="3322312" lvl="1" indent="-1661156" algn="l">
              <a:lnSpc>
                <a:spcPts val="21543"/>
              </a:lnSpc>
              <a:buFont typeface="Arial"/>
              <a:buChar char="•"/>
            </a:pPr>
            <a:r>
              <a:rPr lang="en-US" sz="15388" b="1">
                <a:solidFill>
                  <a:srgbClr val="FFFFFF"/>
                </a:solidFill>
                <a:latin typeface="Montserrat Bold"/>
                <a:ea typeface="Montserrat Bold"/>
                <a:cs typeface="Montserrat Bold"/>
                <a:sym typeface="Montserrat Bold"/>
              </a:rPr>
              <a:t>Notify Customers within 72-hours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590973" y="4556790"/>
            <a:ext cx="40443054" cy="17375444"/>
          </a:xfrm>
          <a:prstGeom prst="rect">
            <a:avLst/>
          </a:prstGeom>
        </p:spPr>
        <p:txBody>
          <a:bodyPr lIns="0" tIns="0" rIns="0" bIns="0" rtlCol="0" anchor="t">
            <a:spAutoFit/>
          </a:bodyPr>
          <a:lstStyle/>
          <a:p>
            <a:pPr algn="ctr">
              <a:lnSpc>
                <a:spcPts val="22998"/>
              </a:lnSpc>
            </a:pPr>
            <a:r>
              <a:rPr lang="en-US" sz="16427" b="1">
                <a:solidFill>
                  <a:srgbClr val="FFFFFF"/>
                </a:solidFill>
                <a:latin typeface="Montserrat Bold"/>
                <a:ea typeface="Montserrat Bold"/>
                <a:cs typeface="Montserrat Bold"/>
                <a:sym typeface="Montserrat Bold"/>
              </a:rPr>
              <a:t>Decision Tree Frameworks including SSVC / Risk Based Prioritization (Chris Madden) provides a foundation framework for prioritizing vulnerabilities using broader context.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590973" y="2935015"/>
            <a:ext cx="40443054" cy="20695194"/>
          </a:xfrm>
          <a:prstGeom prst="rect">
            <a:avLst/>
          </a:prstGeom>
        </p:spPr>
        <p:txBody>
          <a:bodyPr lIns="0" tIns="0" rIns="0" bIns="0" rtlCol="0" anchor="t">
            <a:spAutoFit/>
          </a:bodyPr>
          <a:lstStyle/>
          <a:p>
            <a:pPr algn="l">
              <a:lnSpc>
                <a:spcPts val="16420"/>
              </a:lnSpc>
            </a:pPr>
            <a:r>
              <a:rPr lang="en-US" sz="11728" b="1">
                <a:solidFill>
                  <a:srgbClr val="FFFFFF"/>
                </a:solidFill>
                <a:latin typeface="Montserrat Bold"/>
                <a:ea typeface="Montserrat Bold"/>
                <a:cs typeface="Montserrat Bold"/>
                <a:sym typeface="Montserrat Bold"/>
              </a:rPr>
              <a:t>Manufacturers should undertake an assessment of the cybersecurity risks associated with a product with digital elements to identify relevant risks and relevant essential cybersecurity requirements in order to make available their products with digital elements </a:t>
            </a:r>
            <a:r>
              <a:rPr lang="en-US" sz="11728" b="1" u="sng">
                <a:solidFill>
                  <a:srgbClr val="FFFFFF"/>
                </a:solidFill>
                <a:latin typeface="Montserrat Bold"/>
                <a:ea typeface="Montserrat Bold"/>
                <a:cs typeface="Montserrat Bold"/>
                <a:sym typeface="Montserrat Bold"/>
              </a:rPr>
              <a:t>without known exploitable vulnerabilities</a:t>
            </a:r>
            <a:r>
              <a:rPr lang="en-US" sz="11728" b="1">
                <a:solidFill>
                  <a:srgbClr val="FFFFFF"/>
                </a:solidFill>
                <a:latin typeface="Montserrat Bold"/>
                <a:ea typeface="Montserrat Bold"/>
                <a:cs typeface="Montserrat Bold"/>
                <a:sym typeface="Montserrat Bold"/>
              </a:rPr>
              <a:t> that might have an impact on the security of those products and to appropriately apply suitable harmonised standards, common specifications or European or international standards.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887"/>
            <a:ext cx="46242707" cy="7991902"/>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Other Considerations for Defenders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4784534" y="1050229"/>
            <a:ext cx="20941745" cy="2938267"/>
          </a:xfrm>
          <a:prstGeom prst="rect">
            <a:avLst/>
          </a:prstGeom>
        </p:spPr>
        <p:txBody>
          <a:bodyPr lIns="0" tIns="0" rIns="0" bIns="0" rtlCol="0" anchor="t">
            <a:spAutoFit/>
          </a:bodyPr>
          <a:lstStyle/>
          <a:p>
            <a:pPr algn="ctr">
              <a:lnSpc>
                <a:spcPts val="24062"/>
              </a:lnSpc>
              <a:spcBef>
                <a:spcPct val="0"/>
              </a:spcBef>
            </a:pPr>
            <a:r>
              <a:rPr lang="en-US" sz="17187" b="1">
                <a:solidFill>
                  <a:srgbClr val="000000"/>
                </a:solidFill>
                <a:latin typeface="Montserrat Bold"/>
                <a:ea typeface="Montserrat Bold"/>
                <a:cs typeface="Montserrat Bold"/>
                <a:sym typeface="Montserrat Bold"/>
              </a:rPr>
              <a:t>Vulnerability Debt</a:t>
            </a:r>
          </a:p>
        </p:txBody>
      </p:sp>
      <p:grpSp>
        <p:nvGrpSpPr>
          <p:cNvPr id="3" name="Group 3"/>
          <p:cNvGrpSpPr/>
          <p:nvPr/>
        </p:nvGrpSpPr>
        <p:grpSpPr>
          <a:xfrm>
            <a:off x="24784534" y="2381"/>
            <a:ext cx="23812500" cy="26789062"/>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txBody>
            <a:bodyPr/>
            <a:lstStyle/>
            <a:p>
              <a:endParaRPr lang="en-US"/>
            </a:p>
          </p:txBody>
        </p:sp>
        <p:sp>
          <p:nvSpPr>
            <p:cNvPr id="5" name="TextBox 5"/>
            <p:cNvSpPr txBox="1"/>
            <p:nvPr/>
          </p:nvSpPr>
          <p:spPr>
            <a:xfrm>
              <a:off x="0" y="-95250"/>
              <a:ext cx="2408296" cy="2804583"/>
            </a:xfrm>
            <a:prstGeom prst="rect">
              <a:avLst/>
            </a:prstGeom>
          </p:spPr>
          <p:txBody>
            <a:bodyPr lIns="132292" tIns="132292" rIns="132292" bIns="132292" rtlCol="0" anchor="ctr"/>
            <a:lstStyle/>
            <a:p>
              <a:pPr algn="ctr">
                <a:lnSpc>
                  <a:spcPts val="6927"/>
                </a:lnSpc>
              </a:pPr>
              <a:endParaRPr/>
            </a:p>
          </p:txBody>
        </p:sp>
      </p:grpSp>
      <p:grpSp>
        <p:nvGrpSpPr>
          <p:cNvPr id="6" name="Group 6"/>
          <p:cNvGrpSpPr/>
          <p:nvPr/>
        </p:nvGrpSpPr>
        <p:grpSpPr>
          <a:xfrm>
            <a:off x="2678906" y="5360194"/>
            <a:ext cx="19339754" cy="18752344"/>
            <a:chOff x="0" y="0"/>
            <a:chExt cx="1955942" cy="1896533"/>
          </a:xfrm>
        </p:grpSpPr>
        <p:sp>
          <p:nvSpPr>
            <p:cNvPr id="7" name="Freeform 7"/>
            <p:cNvSpPr/>
            <p:nvPr/>
          </p:nvSpPr>
          <p:spPr>
            <a:xfrm>
              <a:off x="0" y="0"/>
              <a:ext cx="1955941" cy="1896533"/>
            </a:xfrm>
            <a:custGeom>
              <a:avLst/>
              <a:gdLst/>
              <a:ahLst/>
              <a:cxnLst/>
              <a:rect l="l" t="t" r="r" b="b"/>
              <a:pathLst>
                <a:path w="1955941" h="1896533">
                  <a:moveTo>
                    <a:pt x="0" y="0"/>
                  </a:moveTo>
                  <a:lnTo>
                    <a:pt x="1955941" y="0"/>
                  </a:lnTo>
                  <a:lnTo>
                    <a:pt x="1955941" y="1896533"/>
                  </a:lnTo>
                  <a:lnTo>
                    <a:pt x="0" y="1896533"/>
                  </a:lnTo>
                  <a:close/>
                </a:path>
              </a:pathLst>
            </a:custGeom>
            <a:solidFill>
              <a:srgbClr val="FFFFFF"/>
            </a:solidFill>
          </p:spPr>
          <p:txBody>
            <a:bodyPr/>
            <a:lstStyle/>
            <a:p>
              <a:endParaRPr lang="en-US"/>
            </a:p>
          </p:txBody>
        </p:sp>
        <p:sp>
          <p:nvSpPr>
            <p:cNvPr id="8" name="TextBox 8"/>
            <p:cNvSpPr txBox="1"/>
            <p:nvPr/>
          </p:nvSpPr>
          <p:spPr>
            <a:xfrm>
              <a:off x="0" y="-76200"/>
              <a:ext cx="1955942" cy="1972733"/>
            </a:xfrm>
            <a:prstGeom prst="rect">
              <a:avLst/>
            </a:prstGeom>
          </p:spPr>
          <p:txBody>
            <a:bodyPr lIns="132292" tIns="132292" rIns="132292" bIns="132292" rtlCol="0" anchor="ctr"/>
            <a:lstStyle/>
            <a:p>
              <a:pPr algn="ctr">
                <a:lnSpc>
                  <a:spcPts val="5501"/>
                </a:lnSpc>
              </a:pPr>
              <a:endParaRPr/>
            </a:p>
          </p:txBody>
        </p:sp>
      </p:grpSp>
      <p:sp>
        <p:nvSpPr>
          <p:cNvPr id="9" name="TextBox 9"/>
          <p:cNvSpPr txBox="1"/>
          <p:nvPr/>
        </p:nvSpPr>
        <p:spPr>
          <a:xfrm>
            <a:off x="2637285" y="1248667"/>
            <a:ext cx="19381375" cy="2771080"/>
          </a:xfrm>
          <a:prstGeom prst="rect">
            <a:avLst/>
          </a:prstGeom>
        </p:spPr>
        <p:txBody>
          <a:bodyPr lIns="0" tIns="0" rIns="0" bIns="0" rtlCol="0" anchor="t">
            <a:spAutoFit/>
          </a:bodyPr>
          <a:lstStyle/>
          <a:p>
            <a:pPr algn="ctr">
              <a:lnSpc>
                <a:spcPts val="24062"/>
              </a:lnSpc>
              <a:spcBef>
                <a:spcPct val="0"/>
              </a:spcBef>
            </a:pPr>
            <a:r>
              <a:rPr lang="en-US" sz="14300" b="1" dirty="0">
                <a:solidFill>
                  <a:srgbClr val="FFFFFF"/>
                </a:solidFill>
                <a:latin typeface="Montserrat Bold"/>
                <a:ea typeface="Montserrat Bold"/>
                <a:cs typeface="Montserrat Bold"/>
                <a:sym typeface="Montserrat Bold"/>
              </a:rPr>
              <a:t>Emerging Threat</a:t>
            </a:r>
          </a:p>
        </p:txBody>
      </p:sp>
      <p:sp>
        <p:nvSpPr>
          <p:cNvPr id="10" name="TextBox 10"/>
          <p:cNvSpPr txBox="1"/>
          <p:nvPr/>
        </p:nvSpPr>
        <p:spPr>
          <a:xfrm>
            <a:off x="25585529" y="1248667"/>
            <a:ext cx="20941745" cy="2771080"/>
          </a:xfrm>
          <a:prstGeom prst="rect">
            <a:avLst/>
          </a:prstGeom>
        </p:spPr>
        <p:txBody>
          <a:bodyPr lIns="0" tIns="0" rIns="0" bIns="0" rtlCol="0" anchor="t">
            <a:spAutoFit/>
          </a:bodyPr>
          <a:lstStyle/>
          <a:p>
            <a:pPr algn="ctr">
              <a:lnSpc>
                <a:spcPts val="24062"/>
              </a:lnSpc>
              <a:spcBef>
                <a:spcPct val="0"/>
              </a:spcBef>
            </a:pPr>
            <a:r>
              <a:rPr lang="en-US" sz="14300" b="1" dirty="0">
                <a:solidFill>
                  <a:srgbClr val="000000"/>
                </a:solidFill>
                <a:latin typeface="Montserrat Bold"/>
                <a:ea typeface="Montserrat Bold"/>
                <a:cs typeface="Montserrat Bold"/>
                <a:sym typeface="Montserrat Bold"/>
              </a:rPr>
              <a:t>Vulnerability Debt</a:t>
            </a:r>
          </a:p>
        </p:txBody>
      </p:sp>
      <p:grpSp>
        <p:nvGrpSpPr>
          <p:cNvPr id="11" name="Group 11"/>
          <p:cNvGrpSpPr/>
          <p:nvPr/>
        </p:nvGrpSpPr>
        <p:grpSpPr>
          <a:xfrm>
            <a:off x="26386525" y="5360194"/>
            <a:ext cx="19339754" cy="18752344"/>
            <a:chOff x="0" y="0"/>
            <a:chExt cx="1955942" cy="1896533"/>
          </a:xfrm>
        </p:grpSpPr>
        <p:sp>
          <p:nvSpPr>
            <p:cNvPr id="12" name="Freeform 12"/>
            <p:cNvSpPr/>
            <p:nvPr/>
          </p:nvSpPr>
          <p:spPr>
            <a:xfrm>
              <a:off x="0" y="0"/>
              <a:ext cx="1955941" cy="1896533"/>
            </a:xfrm>
            <a:custGeom>
              <a:avLst/>
              <a:gdLst/>
              <a:ahLst/>
              <a:cxnLst/>
              <a:rect l="l" t="t" r="r" b="b"/>
              <a:pathLst>
                <a:path w="1955941" h="1896533">
                  <a:moveTo>
                    <a:pt x="0" y="0"/>
                  </a:moveTo>
                  <a:lnTo>
                    <a:pt x="1955941" y="0"/>
                  </a:lnTo>
                  <a:lnTo>
                    <a:pt x="1955941" y="1896533"/>
                  </a:lnTo>
                  <a:lnTo>
                    <a:pt x="0" y="1896533"/>
                  </a:lnTo>
                  <a:close/>
                </a:path>
              </a:pathLst>
            </a:custGeom>
            <a:solidFill>
              <a:srgbClr val="000000"/>
            </a:solidFill>
          </p:spPr>
          <p:txBody>
            <a:bodyPr/>
            <a:lstStyle/>
            <a:p>
              <a:endParaRPr lang="en-US"/>
            </a:p>
          </p:txBody>
        </p:sp>
        <p:sp>
          <p:nvSpPr>
            <p:cNvPr id="13" name="TextBox 13"/>
            <p:cNvSpPr txBox="1"/>
            <p:nvPr/>
          </p:nvSpPr>
          <p:spPr>
            <a:xfrm>
              <a:off x="0" y="-76200"/>
              <a:ext cx="1955942" cy="1972733"/>
            </a:xfrm>
            <a:prstGeom prst="rect">
              <a:avLst/>
            </a:prstGeom>
          </p:spPr>
          <p:txBody>
            <a:bodyPr lIns="132292" tIns="132292" rIns="132292" bIns="132292" rtlCol="0" anchor="ctr"/>
            <a:lstStyle/>
            <a:p>
              <a:pPr algn="ctr">
                <a:lnSpc>
                  <a:spcPts val="5501"/>
                </a:lnSpc>
              </a:pPr>
              <a:endParaRPr/>
            </a:p>
          </p:txBody>
        </p:sp>
      </p:grpSp>
      <p:sp>
        <p:nvSpPr>
          <p:cNvPr id="14" name="TextBox 14"/>
          <p:cNvSpPr txBox="1"/>
          <p:nvPr/>
        </p:nvSpPr>
        <p:spPr>
          <a:xfrm>
            <a:off x="3455251" y="6923164"/>
            <a:ext cx="17595273" cy="7268105"/>
          </a:xfrm>
          <a:prstGeom prst="rect">
            <a:avLst/>
          </a:prstGeom>
        </p:spPr>
        <p:txBody>
          <a:bodyPr lIns="0" tIns="0" rIns="0" bIns="0" rtlCol="0" anchor="t">
            <a:spAutoFit/>
          </a:bodyPr>
          <a:lstStyle/>
          <a:p>
            <a:pPr marL="2248948" lvl="1" indent="-1124474" algn="l">
              <a:lnSpc>
                <a:spcPts val="14583"/>
              </a:lnSpc>
              <a:buAutoNum type="arabicPeriod"/>
            </a:pPr>
            <a:r>
              <a:rPr lang="en-US" sz="10416" b="1">
                <a:solidFill>
                  <a:srgbClr val="000000"/>
                </a:solidFill>
                <a:latin typeface="Montserrat Bold"/>
                <a:ea typeface="Montserrat Bold"/>
                <a:cs typeface="Montserrat Bold"/>
                <a:sym typeface="Montserrat Bold"/>
              </a:rPr>
              <a:t> Rapid Response </a:t>
            </a:r>
          </a:p>
          <a:p>
            <a:pPr marL="2248948" lvl="1" indent="-1124474" algn="l">
              <a:lnSpc>
                <a:spcPts val="14583"/>
              </a:lnSpc>
              <a:buAutoNum type="arabicPeriod"/>
            </a:pPr>
            <a:r>
              <a:rPr lang="en-US" sz="10416" b="1">
                <a:solidFill>
                  <a:srgbClr val="000000"/>
                </a:solidFill>
                <a:latin typeface="Montserrat Bold"/>
                <a:ea typeface="Montserrat Bold"/>
                <a:cs typeface="Montserrat Bold"/>
                <a:sym typeface="Montserrat Bold"/>
              </a:rPr>
              <a:t> Internet Facing</a:t>
            </a:r>
          </a:p>
          <a:p>
            <a:pPr marL="2248948" lvl="1" indent="-1124474" algn="l">
              <a:lnSpc>
                <a:spcPts val="14583"/>
              </a:lnSpc>
              <a:buAutoNum type="arabicPeriod"/>
            </a:pPr>
            <a:r>
              <a:rPr lang="en-US" sz="10416" b="1">
                <a:solidFill>
                  <a:srgbClr val="000000"/>
                </a:solidFill>
                <a:latin typeface="Montserrat Bold"/>
                <a:ea typeface="Montserrat Bold"/>
                <a:cs typeface="Montserrat Bold"/>
                <a:sym typeface="Montserrat Bold"/>
              </a:rPr>
              <a:t> End User Interaction</a:t>
            </a:r>
          </a:p>
          <a:p>
            <a:pPr marL="2248948" lvl="1" indent="-1124474" algn="l">
              <a:lnSpc>
                <a:spcPts val="14583"/>
              </a:lnSpc>
              <a:buAutoNum type="arabicPeriod"/>
            </a:pPr>
            <a:r>
              <a:rPr lang="en-US" sz="10416" b="1">
                <a:solidFill>
                  <a:srgbClr val="000000"/>
                </a:solidFill>
                <a:latin typeface="Montserrat Bold"/>
                <a:ea typeface="Montserrat Bold"/>
                <a:cs typeface="Montserrat Bold"/>
                <a:sym typeface="Montserrat Bold"/>
              </a:rPr>
              <a:t> Remotely Exploitable</a:t>
            </a:r>
          </a:p>
        </p:txBody>
      </p:sp>
      <p:sp>
        <p:nvSpPr>
          <p:cNvPr id="15" name="TextBox 15"/>
          <p:cNvSpPr txBox="1"/>
          <p:nvPr/>
        </p:nvSpPr>
        <p:spPr>
          <a:xfrm>
            <a:off x="27841399" y="7194576"/>
            <a:ext cx="17104694" cy="12774746"/>
          </a:xfrm>
          <a:prstGeom prst="rect">
            <a:avLst/>
          </a:prstGeom>
        </p:spPr>
        <p:txBody>
          <a:bodyPr lIns="0" tIns="0" rIns="0" bIns="0" rtlCol="0" anchor="t">
            <a:spAutoFit/>
          </a:bodyPr>
          <a:lstStyle/>
          <a:p>
            <a:pPr marL="2248948" lvl="1" indent="-1124474" algn="l">
              <a:lnSpc>
                <a:spcPts val="14583"/>
              </a:lnSpc>
              <a:buAutoNum type="arabicPeriod"/>
            </a:pPr>
            <a:r>
              <a:rPr lang="en-US" sz="10416" b="1">
                <a:solidFill>
                  <a:srgbClr val="FFFFFF"/>
                </a:solidFill>
                <a:latin typeface="Montserrat Bold"/>
                <a:ea typeface="Montserrat Bold"/>
                <a:cs typeface="Montserrat Bold"/>
                <a:sym typeface="Montserrat Bold"/>
              </a:rPr>
              <a:t>Root Cause Analysis</a:t>
            </a:r>
          </a:p>
          <a:p>
            <a:pPr marL="2248948" lvl="1" indent="-1124474" algn="l">
              <a:lnSpc>
                <a:spcPts val="14583"/>
              </a:lnSpc>
              <a:buAutoNum type="arabicPeriod"/>
            </a:pPr>
            <a:r>
              <a:rPr lang="en-US" sz="10416" b="1">
                <a:solidFill>
                  <a:srgbClr val="FFFFFF"/>
                </a:solidFill>
                <a:latin typeface="Montserrat Bold"/>
                <a:ea typeface="Montserrat Bold"/>
                <a:cs typeface="Montserrat Bold"/>
                <a:sym typeface="Montserrat Bold"/>
              </a:rPr>
              <a:t>Improve Patch Management</a:t>
            </a:r>
          </a:p>
          <a:p>
            <a:pPr marL="2248948" lvl="1" indent="-1124474" algn="l">
              <a:lnSpc>
                <a:spcPts val="14583"/>
              </a:lnSpc>
              <a:buAutoNum type="arabicPeriod"/>
            </a:pPr>
            <a:r>
              <a:rPr lang="en-US" sz="10416" b="1">
                <a:solidFill>
                  <a:srgbClr val="FFFFFF"/>
                </a:solidFill>
                <a:latin typeface="Montserrat Bold"/>
                <a:ea typeface="Montserrat Bold"/>
                <a:cs typeface="Montserrat Bold"/>
                <a:sym typeface="Montserrat Bold"/>
              </a:rPr>
              <a:t>Implement Best Practices</a:t>
            </a:r>
          </a:p>
          <a:p>
            <a:pPr marL="2248948" lvl="1" indent="-1124474" algn="l">
              <a:lnSpc>
                <a:spcPts val="14583"/>
              </a:lnSpc>
              <a:buAutoNum type="arabicPeriod"/>
            </a:pPr>
            <a:r>
              <a:rPr lang="en-US" sz="10416" b="1">
                <a:solidFill>
                  <a:srgbClr val="FFFFFF"/>
                </a:solidFill>
                <a:latin typeface="Montserrat Bold"/>
                <a:ea typeface="Montserrat Bold"/>
                <a:cs typeface="Montserrat Bold"/>
                <a:sym typeface="Montserrat Bold"/>
              </a:rPr>
              <a:t>Prune Unused / EOL</a:t>
            </a:r>
          </a:p>
          <a:p>
            <a:pPr marL="2248948" lvl="1" indent="-1124474" algn="l">
              <a:lnSpc>
                <a:spcPts val="14583"/>
              </a:lnSpc>
              <a:buAutoNum type="arabicPeriod"/>
            </a:pPr>
            <a:r>
              <a:rPr lang="en-US" sz="10416" b="1">
                <a:solidFill>
                  <a:srgbClr val="FFFFFF"/>
                </a:solidFill>
                <a:latin typeface="Montserrat Bold"/>
                <a:ea typeface="Montserrat Bold"/>
                <a:cs typeface="Montserrat Bold"/>
                <a:sym typeface="Montserrat Bold"/>
              </a:rPr>
              <a:t>Mitagating Controls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7378402" y="17243361"/>
            <a:ext cx="31330465" cy="3521811"/>
            <a:chOff x="0" y="0"/>
            <a:chExt cx="11286777" cy="1268730"/>
          </a:xfrm>
        </p:grpSpPr>
        <p:sp>
          <p:nvSpPr>
            <p:cNvPr id="3" name="Freeform 3"/>
            <p:cNvSpPr/>
            <p:nvPr/>
          </p:nvSpPr>
          <p:spPr>
            <a:xfrm>
              <a:off x="0" y="0"/>
              <a:ext cx="11286777" cy="1268730"/>
            </a:xfrm>
            <a:custGeom>
              <a:avLst/>
              <a:gdLst/>
              <a:ahLst/>
              <a:cxnLst/>
              <a:rect l="l" t="t" r="r" b="b"/>
              <a:pathLst>
                <a:path w="11286777" h="1268730">
                  <a:moveTo>
                    <a:pt x="735330" y="0"/>
                  </a:moveTo>
                  <a:lnTo>
                    <a:pt x="0" y="1268730"/>
                  </a:lnTo>
                  <a:lnTo>
                    <a:pt x="11286777" y="1268730"/>
                  </a:lnTo>
                  <a:lnTo>
                    <a:pt x="10551447" y="0"/>
                  </a:lnTo>
                  <a:close/>
                </a:path>
              </a:pathLst>
            </a:custGeom>
            <a:solidFill>
              <a:srgbClr val="FFDD59">
                <a:alpha val="24706"/>
              </a:srgbClr>
            </a:solidFill>
          </p:spPr>
          <p:txBody>
            <a:bodyPr/>
            <a:lstStyle/>
            <a:p>
              <a:endParaRPr lang="en-US"/>
            </a:p>
          </p:txBody>
        </p:sp>
      </p:grpSp>
      <p:grpSp>
        <p:nvGrpSpPr>
          <p:cNvPr id="4" name="Group 4"/>
          <p:cNvGrpSpPr/>
          <p:nvPr/>
        </p:nvGrpSpPr>
        <p:grpSpPr>
          <a:xfrm>
            <a:off x="11721461" y="9769774"/>
            <a:ext cx="22816011" cy="3521811"/>
            <a:chOff x="0" y="0"/>
            <a:chExt cx="8219451" cy="1268730"/>
          </a:xfrm>
        </p:grpSpPr>
        <p:sp>
          <p:nvSpPr>
            <p:cNvPr id="5" name="Freeform 5"/>
            <p:cNvSpPr/>
            <p:nvPr/>
          </p:nvSpPr>
          <p:spPr>
            <a:xfrm>
              <a:off x="0" y="0"/>
              <a:ext cx="8219451" cy="1268730"/>
            </a:xfrm>
            <a:custGeom>
              <a:avLst/>
              <a:gdLst/>
              <a:ahLst/>
              <a:cxnLst/>
              <a:rect l="l" t="t" r="r" b="b"/>
              <a:pathLst>
                <a:path w="8219451" h="1268730">
                  <a:moveTo>
                    <a:pt x="735330" y="0"/>
                  </a:moveTo>
                  <a:lnTo>
                    <a:pt x="0" y="1268730"/>
                  </a:lnTo>
                  <a:lnTo>
                    <a:pt x="8219451" y="1268730"/>
                  </a:lnTo>
                  <a:lnTo>
                    <a:pt x="7484121" y="0"/>
                  </a:lnTo>
                  <a:close/>
                </a:path>
              </a:pathLst>
            </a:custGeom>
            <a:solidFill>
              <a:srgbClr val="DE435B">
                <a:alpha val="24706"/>
              </a:srgbClr>
            </a:solidFill>
          </p:spPr>
          <p:txBody>
            <a:bodyPr/>
            <a:lstStyle/>
            <a:p>
              <a:endParaRPr lang="en-US"/>
            </a:p>
          </p:txBody>
        </p:sp>
      </p:grpSp>
      <p:grpSp>
        <p:nvGrpSpPr>
          <p:cNvPr id="6" name="Group 6"/>
          <p:cNvGrpSpPr/>
          <p:nvPr/>
        </p:nvGrpSpPr>
        <p:grpSpPr>
          <a:xfrm>
            <a:off x="15895061" y="4746938"/>
            <a:ext cx="14660401" cy="1608504"/>
            <a:chOff x="0" y="0"/>
            <a:chExt cx="11563593" cy="1268730"/>
          </a:xfrm>
        </p:grpSpPr>
        <p:sp>
          <p:nvSpPr>
            <p:cNvPr id="7" name="Freeform 7"/>
            <p:cNvSpPr/>
            <p:nvPr/>
          </p:nvSpPr>
          <p:spPr>
            <a:xfrm>
              <a:off x="0" y="0"/>
              <a:ext cx="11563593" cy="1268730"/>
            </a:xfrm>
            <a:custGeom>
              <a:avLst/>
              <a:gdLst/>
              <a:ahLst/>
              <a:cxnLst/>
              <a:rect l="l" t="t" r="r" b="b"/>
              <a:pathLst>
                <a:path w="11563593" h="1268730">
                  <a:moveTo>
                    <a:pt x="735330" y="0"/>
                  </a:moveTo>
                  <a:lnTo>
                    <a:pt x="0" y="1268730"/>
                  </a:lnTo>
                  <a:lnTo>
                    <a:pt x="11563593" y="1268730"/>
                  </a:lnTo>
                  <a:lnTo>
                    <a:pt x="10828263" y="0"/>
                  </a:lnTo>
                  <a:close/>
                </a:path>
              </a:pathLst>
            </a:custGeom>
            <a:solidFill>
              <a:srgbClr val="7D2836">
                <a:alpha val="24706"/>
              </a:srgbClr>
            </a:solidFill>
          </p:spPr>
          <p:txBody>
            <a:bodyPr/>
            <a:lstStyle/>
            <a:p>
              <a:endParaRPr lang="en-US"/>
            </a:p>
          </p:txBody>
        </p:sp>
      </p:grpSp>
      <p:grpSp>
        <p:nvGrpSpPr>
          <p:cNvPr id="8" name="Group 8"/>
          <p:cNvGrpSpPr/>
          <p:nvPr/>
        </p:nvGrpSpPr>
        <p:grpSpPr>
          <a:xfrm>
            <a:off x="9548615" y="13499079"/>
            <a:ext cx="27049236" cy="3521811"/>
            <a:chOff x="0" y="0"/>
            <a:chExt cx="9744468" cy="1268730"/>
          </a:xfrm>
        </p:grpSpPr>
        <p:sp>
          <p:nvSpPr>
            <p:cNvPr id="9" name="Freeform 9"/>
            <p:cNvSpPr/>
            <p:nvPr/>
          </p:nvSpPr>
          <p:spPr>
            <a:xfrm>
              <a:off x="0" y="0"/>
              <a:ext cx="9744468" cy="1268730"/>
            </a:xfrm>
            <a:custGeom>
              <a:avLst/>
              <a:gdLst/>
              <a:ahLst/>
              <a:cxnLst/>
              <a:rect l="l" t="t" r="r" b="b"/>
              <a:pathLst>
                <a:path w="9744468" h="1268730">
                  <a:moveTo>
                    <a:pt x="735330" y="0"/>
                  </a:moveTo>
                  <a:lnTo>
                    <a:pt x="0" y="1268730"/>
                  </a:lnTo>
                  <a:lnTo>
                    <a:pt x="9744468" y="1268730"/>
                  </a:lnTo>
                  <a:lnTo>
                    <a:pt x="9009138" y="0"/>
                  </a:lnTo>
                  <a:close/>
                </a:path>
              </a:pathLst>
            </a:custGeom>
            <a:solidFill>
              <a:srgbClr val="FEBA46">
                <a:alpha val="24706"/>
              </a:srgbClr>
            </a:solidFill>
          </p:spPr>
          <p:txBody>
            <a:bodyPr/>
            <a:lstStyle/>
            <a:p>
              <a:endParaRPr lang="en-US"/>
            </a:p>
          </p:txBody>
        </p:sp>
      </p:grpSp>
      <p:grpSp>
        <p:nvGrpSpPr>
          <p:cNvPr id="10" name="Group 10"/>
          <p:cNvGrpSpPr/>
          <p:nvPr/>
        </p:nvGrpSpPr>
        <p:grpSpPr>
          <a:xfrm>
            <a:off x="5345575" y="20957690"/>
            <a:ext cx="35445585" cy="3521811"/>
            <a:chOff x="0" y="0"/>
            <a:chExt cx="12769246" cy="1268730"/>
          </a:xfrm>
        </p:grpSpPr>
        <p:sp>
          <p:nvSpPr>
            <p:cNvPr id="11" name="Freeform 11"/>
            <p:cNvSpPr/>
            <p:nvPr/>
          </p:nvSpPr>
          <p:spPr>
            <a:xfrm>
              <a:off x="0" y="0"/>
              <a:ext cx="12769246" cy="1268730"/>
            </a:xfrm>
            <a:custGeom>
              <a:avLst/>
              <a:gdLst/>
              <a:ahLst/>
              <a:cxnLst/>
              <a:rect l="l" t="t" r="r" b="b"/>
              <a:pathLst>
                <a:path w="12769246" h="1268730">
                  <a:moveTo>
                    <a:pt x="735330" y="0"/>
                  </a:moveTo>
                  <a:lnTo>
                    <a:pt x="0" y="1268730"/>
                  </a:lnTo>
                  <a:lnTo>
                    <a:pt x="12769246" y="1268730"/>
                  </a:lnTo>
                  <a:lnTo>
                    <a:pt x="12033917" y="0"/>
                  </a:lnTo>
                  <a:close/>
                </a:path>
              </a:pathLst>
            </a:custGeom>
            <a:solidFill>
              <a:srgbClr val="9B9AE3">
                <a:alpha val="24706"/>
              </a:srgbClr>
            </a:solidFill>
          </p:spPr>
          <p:txBody>
            <a:bodyPr/>
            <a:lstStyle/>
            <a:p>
              <a:endParaRPr lang="en-US"/>
            </a:p>
          </p:txBody>
        </p:sp>
      </p:grpSp>
      <p:grpSp>
        <p:nvGrpSpPr>
          <p:cNvPr id="12" name="Group 12"/>
          <p:cNvGrpSpPr/>
          <p:nvPr/>
        </p:nvGrpSpPr>
        <p:grpSpPr>
          <a:xfrm>
            <a:off x="16356045" y="6481320"/>
            <a:ext cx="15142505" cy="1540862"/>
            <a:chOff x="0" y="0"/>
            <a:chExt cx="12468185" cy="1268730"/>
          </a:xfrm>
        </p:grpSpPr>
        <p:sp>
          <p:nvSpPr>
            <p:cNvPr id="13" name="Freeform 13"/>
            <p:cNvSpPr/>
            <p:nvPr/>
          </p:nvSpPr>
          <p:spPr>
            <a:xfrm>
              <a:off x="0" y="0"/>
              <a:ext cx="12468185" cy="1268730"/>
            </a:xfrm>
            <a:custGeom>
              <a:avLst/>
              <a:gdLst/>
              <a:ahLst/>
              <a:cxnLst/>
              <a:rect l="l" t="t" r="r" b="b"/>
              <a:pathLst>
                <a:path w="12468185" h="1268730">
                  <a:moveTo>
                    <a:pt x="735330" y="0"/>
                  </a:moveTo>
                  <a:lnTo>
                    <a:pt x="0" y="1268730"/>
                  </a:lnTo>
                  <a:lnTo>
                    <a:pt x="12468185" y="1268730"/>
                  </a:lnTo>
                  <a:lnTo>
                    <a:pt x="11732855" y="0"/>
                  </a:lnTo>
                  <a:close/>
                </a:path>
              </a:pathLst>
            </a:custGeom>
            <a:solidFill>
              <a:srgbClr val="7D2836">
                <a:alpha val="24706"/>
              </a:srgbClr>
            </a:solidFill>
          </p:spPr>
          <p:txBody>
            <a:bodyPr/>
            <a:lstStyle/>
            <a:p>
              <a:endParaRPr lang="en-US"/>
            </a:p>
          </p:txBody>
        </p:sp>
      </p:grpSp>
      <p:grpSp>
        <p:nvGrpSpPr>
          <p:cNvPr id="14" name="Group 14"/>
          <p:cNvGrpSpPr/>
          <p:nvPr/>
        </p:nvGrpSpPr>
        <p:grpSpPr>
          <a:xfrm>
            <a:off x="16895630" y="8141088"/>
            <a:ext cx="15541755" cy="1540862"/>
            <a:chOff x="0" y="0"/>
            <a:chExt cx="12796923" cy="1268730"/>
          </a:xfrm>
        </p:grpSpPr>
        <p:sp>
          <p:nvSpPr>
            <p:cNvPr id="15" name="Freeform 15"/>
            <p:cNvSpPr/>
            <p:nvPr/>
          </p:nvSpPr>
          <p:spPr>
            <a:xfrm>
              <a:off x="0" y="0"/>
              <a:ext cx="12796924" cy="1268730"/>
            </a:xfrm>
            <a:custGeom>
              <a:avLst/>
              <a:gdLst/>
              <a:ahLst/>
              <a:cxnLst/>
              <a:rect l="l" t="t" r="r" b="b"/>
              <a:pathLst>
                <a:path w="12796924" h="1268730">
                  <a:moveTo>
                    <a:pt x="735330" y="0"/>
                  </a:moveTo>
                  <a:lnTo>
                    <a:pt x="0" y="1268730"/>
                  </a:lnTo>
                  <a:lnTo>
                    <a:pt x="12796924" y="1268730"/>
                  </a:lnTo>
                  <a:lnTo>
                    <a:pt x="12061593" y="0"/>
                  </a:lnTo>
                  <a:close/>
                </a:path>
              </a:pathLst>
            </a:custGeom>
            <a:solidFill>
              <a:srgbClr val="7D2836">
                <a:alpha val="24706"/>
              </a:srgbClr>
            </a:solidFill>
          </p:spPr>
          <p:txBody>
            <a:bodyPr/>
            <a:lstStyle/>
            <a:p>
              <a:endParaRPr lang="en-US"/>
            </a:p>
          </p:txBody>
        </p:sp>
      </p:grpSp>
      <p:grpSp>
        <p:nvGrpSpPr>
          <p:cNvPr id="16" name="Group 16"/>
          <p:cNvGrpSpPr/>
          <p:nvPr/>
        </p:nvGrpSpPr>
        <p:grpSpPr>
          <a:xfrm>
            <a:off x="7402617" y="17243361"/>
            <a:ext cx="18806177" cy="3521811"/>
            <a:chOff x="0" y="0"/>
            <a:chExt cx="6774911" cy="1268730"/>
          </a:xfrm>
        </p:grpSpPr>
        <p:sp>
          <p:nvSpPr>
            <p:cNvPr id="17" name="Freeform 17"/>
            <p:cNvSpPr/>
            <p:nvPr/>
          </p:nvSpPr>
          <p:spPr>
            <a:xfrm>
              <a:off x="0" y="0"/>
              <a:ext cx="6774911" cy="1268730"/>
            </a:xfrm>
            <a:custGeom>
              <a:avLst/>
              <a:gdLst/>
              <a:ahLst/>
              <a:cxnLst/>
              <a:rect l="l" t="t" r="r" b="b"/>
              <a:pathLst>
                <a:path w="6774911" h="1268730">
                  <a:moveTo>
                    <a:pt x="735330" y="0"/>
                  </a:moveTo>
                  <a:lnTo>
                    <a:pt x="0" y="1268730"/>
                  </a:lnTo>
                  <a:lnTo>
                    <a:pt x="6774911" y="1268730"/>
                  </a:lnTo>
                  <a:lnTo>
                    <a:pt x="6039582" y="0"/>
                  </a:lnTo>
                  <a:close/>
                </a:path>
              </a:pathLst>
            </a:custGeom>
            <a:solidFill>
              <a:srgbClr val="FFDE59"/>
            </a:solidFill>
          </p:spPr>
          <p:txBody>
            <a:bodyPr/>
            <a:lstStyle/>
            <a:p>
              <a:endParaRPr lang="en-US"/>
            </a:p>
          </p:txBody>
        </p:sp>
      </p:grpSp>
      <p:grpSp>
        <p:nvGrpSpPr>
          <p:cNvPr id="18" name="Group 18"/>
          <p:cNvGrpSpPr/>
          <p:nvPr/>
        </p:nvGrpSpPr>
        <p:grpSpPr>
          <a:xfrm>
            <a:off x="9593001" y="13499079"/>
            <a:ext cx="14373866" cy="3521811"/>
            <a:chOff x="0" y="0"/>
            <a:chExt cx="5178175" cy="1268730"/>
          </a:xfrm>
        </p:grpSpPr>
        <p:sp>
          <p:nvSpPr>
            <p:cNvPr id="19" name="Freeform 19"/>
            <p:cNvSpPr/>
            <p:nvPr/>
          </p:nvSpPr>
          <p:spPr>
            <a:xfrm>
              <a:off x="0" y="0"/>
              <a:ext cx="5178175" cy="1268730"/>
            </a:xfrm>
            <a:custGeom>
              <a:avLst/>
              <a:gdLst/>
              <a:ahLst/>
              <a:cxnLst/>
              <a:rect l="l" t="t" r="r" b="b"/>
              <a:pathLst>
                <a:path w="5178175" h="1268730">
                  <a:moveTo>
                    <a:pt x="735330" y="0"/>
                  </a:moveTo>
                  <a:lnTo>
                    <a:pt x="0" y="1268730"/>
                  </a:lnTo>
                  <a:lnTo>
                    <a:pt x="5178175" y="1268730"/>
                  </a:lnTo>
                  <a:lnTo>
                    <a:pt x="4442845" y="0"/>
                  </a:lnTo>
                  <a:close/>
                </a:path>
              </a:pathLst>
            </a:custGeom>
            <a:solidFill>
              <a:srgbClr val="FEBA46"/>
            </a:solidFill>
          </p:spPr>
          <p:txBody>
            <a:bodyPr/>
            <a:lstStyle/>
            <a:p>
              <a:endParaRPr lang="en-US"/>
            </a:p>
          </p:txBody>
        </p:sp>
      </p:grpSp>
      <p:grpSp>
        <p:nvGrpSpPr>
          <p:cNvPr id="20" name="Group 20"/>
          <p:cNvGrpSpPr/>
          <p:nvPr/>
        </p:nvGrpSpPr>
        <p:grpSpPr>
          <a:xfrm>
            <a:off x="5267364" y="20933222"/>
            <a:ext cx="23075075" cy="3521811"/>
            <a:chOff x="0" y="0"/>
            <a:chExt cx="8312779" cy="1268730"/>
          </a:xfrm>
        </p:grpSpPr>
        <p:sp>
          <p:nvSpPr>
            <p:cNvPr id="21" name="Freeform 21"/>
            <p:cNvSpPr/>
            <p:nvPr/>
          </p:nvSpPr>
          <p:spPr>
            <a:xfrm>
              <a:off x="0" y="0"/>
              <a:ext cx="8312779" cy="1268730"/>
            </a:xfrm>
            <a:custGeom>
              <a:avLst/>
              <a:gdLst/>
              <a:ahLst/>
              <a:cxnLst/>
              <a:rect l="l" t="t" r="r" b="b"/>
              <a:pathLst>
                <a:path w="8312779" h="1268730">
                  <a:moveTo>
                    <a:pt x="735330" y="0"/>
                  </a:moveTo>
                  <a:lnTo>
                    <a:pt x="0" y="1268730"/>
                  </a:lnTo>
                  <a:lnTo>
                    <a:pt x="8312779" y="1268730"/>
                  </a:lnTo>
                  <a:lnTo>
                    <a:pt x="7577449" y="0"/>
                  </a:lnTo>
                  <a:close/>
                </a:path>
              </a:pathLst>
            </a:custGeom>
            <a:solidFill>
              <a:srgbClr val="9C9AE3"/>
            </a:solidFill>
          </p:spPr>
          <p:txBody>
            <a:bodyPr/>
            <a:lstStyle/>
            <a:p>
              <a:endParaRPr lang="en-US"/>
            </a:p>
          </p:txBody>
        </p:sp>
      </p:grpSp>
      <p:grpSp>
        <p:nvGrpSpPr>
          <p:cNvPr id="22" name="Group 22"/>
          <p:cNvGrpSpPr/>
          <p:nvPr/>
        </p:nvGrpSpPr>
        <p:grpSpPr>
          <a:xfrm>
            <a:off x="11764587" y="9769774"/>
            <a:ext cx="10030693" cy="3521811"/>
            <a:chOff x="0" y="0"/>
            <a:chExt cx="3613550" cy="1268730"/>
          </a:xfrm>
        </p:grpSpPr>
        <p:sp>
          <p:nvSpPr>
            <p:cNvPr id="23" name="Freeform 23"/>
            <p:cNvSpPr/>
            <p:nvPr/>
          </p:nvSpPr>
          <p:spPr>
            <a:xfrm>
              <a:off x="0" y="0"/>
              <a:ext cx="3613550" cy="1268730"/>
            </a:xfrm>
            <a:custGeom>
              <a:avLst/>
              <a:gdLst/>
              <a:ahLst/>
              <a:cxnLst/>
              <a:rect l="l" t="t" r="r" b="b"/>
              <a:pathLst>
                <a:path w="3613550" h="1268730">
                  <a:moveTo>
                    <a:pt x="735330" y="0"/>
                  </a:moveTo>
                  <a:lnTo>
                    <a:pt x="0" y="1268730"/>
                  </a:lnTo>
                  <a:lnTo>
                    <a:pt x="3613550" y="1268730"/>
                  </a:lnTo>
                  <a:lnTo>
                    <a:pt x="2878220" y="0"/>
                  </a:lnTo>
                  <a:close/>
                </a:path>
              </a:pathLst>
            </a:custGeom>
            <a:solidFill>
              <a:srgbClr val="DE425B"/>
            </a:solidFill>
          </p:spPr>
          <p:txBody>
            <a:bodyPr/>
            <a:lstStyle/>
            <a:p>
              <a:endParaRPr lang="en-US"/>
            </a:p>
          </p:txBody>
        </p:sp>
      </p:grpSp>
      <p:sp>
        <p:nvSpPr>
          <p:cNvPr id="24" name="TextBox 24"/>
          <p:cNvSpPr txBox="1"/>
          <p:nvPr/>
        </p:nvSpPr>
        <p:spPr>
          <a:xfrm rot="-3584882">
            <a:off x="8459567" y="8127434"/>
            <a:ext cx="10035000" cy="1150541"/>
          </a:xfrm>
          <a:prstGeom prst="rect">
            <a:avLst/>
          </a:prstGeom>
        </p:spPr>
        <p:txBody>
          <a:bodyPr lIns="0" tIns="0" rIns="0" bIns="0" rtlCol="0" anchor="t">
            <a:spAutoFit/>
          </a:bodyPr>
          <a:lstStyle/>
          <a:p>
            <a:pPr algn="ctr">
              <a:lnSpc>
                <a:spcPts val="9013"/>
              </a:lnSpc>
            </a:pPr>
            <a:r>
              <a:rPr lang="en-US" sz="7511" spc="150">
                <a:solidFill>
                  <a:srgbClr val="FFFFFF"/>
                </a:solidFill>
                <a:latin typeface="Aileron"/>
                <a:ea typeface="Aileron"/>
                <a:cs typeface="Aileron"/>
                <a:sym typeface="Aileron"/>
              </a:rPr>
              <a:t>Known Exploited</a:t>
            </a:r>
          </a:p>
        </p:txBody>
      </p:sp>
      <p:sp>
        <p:nvSpPr>
          <p:cNvPr id="25" name="Freeform 25"/>
          <p:cNvSpPr/>
          <p:nvPr/>
        </p:nvSpPr>
        <p:spPr>
          <a:xfrm>
            <a:off x="15823505" y="4729115"/>
            <a:ext cx="1851861" cy="1601860"/>
          </a:xfrm>
          <a:custGeom>
            <a:avLst/>
            <a:gdLst/>
            <a:ahLst/>
            <a:cxnLst/>
            <a:rect l="l" t="t" r="r" b="b"/>
            <a:pathLst>
              <a:path w="1851861" h="1601860">
                <a:moveTo>
                  <a:pt x="0" y="0"/>
                </a:moveTo>
                <a:lnTo>
                  <a:pt x="1851860" y="0"/>
                </a:lnTo>
                <a:lnTo>
                  <a:pt x="1851860" y="1601860"/>
                </a:lnTo>
                <a:lnTo>
                  <a:pt x="0" y="16018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6" name="Group 26"/>
          <p:cNvGrpSpPr/>
          <p:nvPr/>
        </p:nvGrpSpPr>
        <p:grpSpPr>
          <a:xfrm>
            <a:off x="14813373" y="6459274"/>
            <a:ext cx="3860293" cy="1562907"/>
            <a:chOff x="0" y="0"/>
            <a:chExt cx="3133692" cy="1268730"/>
          </a:xfrm>
        </p:grpSpPr>
        <p:sp>
          <p:nvSpPr>
            <p:cNvPr id="27" name="Freeform 27"/>
            <p:cNvSpPr/>
            <p:nvPr/>
          </p:nvSpPr>
          <p:spPr>
            <a:xfrm>
              <a:off x="0" y="0"/>
              <a:ext cx="3133692" cy="1268730"/>
            </a:xfrm>
            <a:custGeom>
              <a:avLst/>
              <a:gdLst/>
              <a:ahLst/>
              <a:cxnLst/>
              <a:rect l="l" t="t" r="r" b="b"/>
              <a:pathLst>
                <a:path w="3133692" h="1268730">
                  <a:moveTo>
                    <a:pt x="735330" y="0"/>
                  </a:moveTo>
                  <a:lnTo>
                    <a:pt x="0" y="1268730"/>
                  </a:lnTo>
                  <a:lnTo>
                    <a:pt x="3133692" y="1268730"/>
                  </a:lnTo>
                  <a:lnTo>
                    <a:pt x="2398362" y="0"/>
                  </a:lnTo>
                  <a:close/>
                </a:path>
              </a:pathLst>
            </a:custGeom>
            <a:solidFill>
              <a:srgbClr val="7D2836"/>
            </a:solidFill>
          </p:spPr>
          <p:txBody>
            <a:bodyPr/>
            <a:lstStyle/>
            <a:p>
              <a:endParaRPr lang="en-US"/>
            </a:p>
          </p:txBody>
        </p:sp>
      </p:grpSp>
      <p:grpSp>
        <p:nvGrpSpPr>
          <p:cNvPr id="28" name="Group 28"/>
          <p:cNvGrpSpPr/>
          <p:nvPr/>
        </p:nvGrpSpPr>
        <p:grpSpPr>
          <a:xfrm>
            <a:off x="13883664" y="8119043"/>
            <a:ext cx="5779086" cy="1562907"/>
            <a:chOff x="0" y="0"/>
            <a:chExt cx="4691322" cy="1268730"/>
          </a:xfrm>
        </p:grpSpPr>
        <p:sp>
          <p:nvSpPr>
            <p:cNvPr id="29" name="Freeform 29"/>
            <p:cNvSpPr/>
            <p:nvPr/>
          </p:nvSpPr>
          <p:spPr>
            <a:xfrm>
              <a:off x="0" y="0"/>
              <a:ext cx="4691322" cy="1268730"/>
            </a:xfrm>
            <a:custGeom>
              <a:avLst/>
              <a:gdLst/>
              <a:ahLst/>
              <a:cxnLst/>
              <a:rect l="l" t="t" r="r" b="b"/>
              <a:pathLst>
                <a:path w="4691322" h="1268730">
                  <a:moveTo>
                    <a:pt x="735330" y="0"/>
                  </a:moveTo>
                  <a:lnTo>
                    <a:pt x="0" y="1268730"/>
                  </a:lnTo>
                  <a:lnTo>
                    <a:pt x="4691322" y="1268730"/>
                  </a:lnTo>
                  <a:lnTo>
                    <a:pt x="3955992" y="0"/>
                  </a:lnTo>
                  <a:close/>
                </a:path>
              </a:pathLst>
            </a:custGeom>
            <a:solidFill>
              <a:srgbClr val="7D2836"/>
            </a:solidFill>
          </p:spPr>
          <p:txBody>
            <a:bodyPr/>
            <a:lstStyle/>
            <a:p>
              <a:endParaRPr lang="en-US"/>
            </a:p>
          </p:txBody>
        </p:sp>
      </p:grpSp>
      <p:sp>
        <p:nvSpPr>
          <p:cNvPr id="30" name="Freeform 30"/>
          <p:cNvSpPr/>
          <p:nvPr/>
        </p:nvSpPr>
        <p:spPr>
          <a:xfrm>
            <a:off x="40791161" y="25160584"/>
            <a:ext cx="6056988" cy="1209885"/>
          </a:xfrm>
          <a:custGeom>
            <a:avLst/>
            <a:gdLst/>
            <a:ahLst/>
            <a:cxnLst/>
            <a:rect l="l" t="t" r="r" b="b"/>
            <a:pathLst>
              <a:path w="6056988" h="1209885">
                <a:moveTo>
                  <a:pt x="0" y="0"/>
                </a:moveTo>
                <a:lnTo>
                  <a:pt x="6056988" y="0"/>
                </a:lnTo>
                <a:lnTo>
                  <a:pt x="6056988" y="1209885"/>
                </a:lnTo>
                <a:lnTo>
                  <a:pt x="0" y="12098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TextBox 31"/>
          <p:cNvSpPr txBox="1"/>
          <p:nvPr/>
        </p:nvSpPr>
        <p:spPr>
          <a:xfrm>
            <a:off x="-737463" y="1086561"/>
            <a:ext cx="49099926" cy="2532856"/>
          </a:xfrm>
          <a:prstGeom prst="rect">
            <a:avLst/>
          </a:prstGeom>
        </p:spPr>
        <p:txBody>
          <a:bodyPr lIns="0" tIns="0" rIns="0" bIns="0" rtlCol="0" anchor="t">
            <a:spAutoFit/>
          </a:bodyPr>
          <a:lstStyle/>
          <a:p>
            <a:pPr marL="0" lvl="0" indent="0" algn="ctr">
              <a:lnSpc>
                <a:spcPts val="20468"/>
              </a:lnSpc>
              <a:spcBef>
                <a:spcPct val="0"/>
              </a:spcBef>
            </a:pPr>
            <a:r>
              <a:rPr lang="en-US" sz="15625" b="1" spc="468">
                <a:solidFill>
                  <a:srgbClr val="FFFFFF"/>
                </a:solidFill>
                <a:latin typeface="Aileron Ultra-Bold"/>
                <a:ea typeface="Aileron Ultra-Bold"/>
                <a:cs typeface="Aileron Ultra-Bold"/>
                <a:sym typeface="Aileron Ultra-Bold"/>
              </a:rPr>
              <a:t>Vulnerability Threat Matrix</a:t>
            </a:r>
          </a:p>
        </p:txBody>
      </p:sp>
      <p:sp>
        <p:nvSpPr>
          <p:cNvPr id="32" name="TextBox 32"/>
          <p:cNvSpPr txBox="1"/>
          <p:nvPr/>
        </p:nvSpPr>
        <p:spPr>
          <a:xfrm>
            <a:off x="19662751" y="4934125"/>
            <a:ext cx="906095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Ransomware</a:t>
            </a:r>
          </a:p>
        </p:txBody>
      </p:sp>
      <p:sp>
        <p:nvSpPr>
          <p:cNvPr id="33" name="TextBox 33"/>
          <p:cNvSpPr txBox="1"/>
          <p:nvPr/>
        </p:nvSpPr>
        <p:spPr>
          <a:xfrm>
            <a:off x="24534092" y="14645078"/>
            <a:ext cx="8524525"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Weaponized</a:t>
            </a:r>
          </a:p>
        </p:txBody>
      </p:sp>
      <p:sp>
        <p:nvSpPr>
          <p:cNvPr id="34" name="TextBox 34"/>
          <p:cNvSpPr txBox="1"/>
          <p:nvPr/>
        </p:nvSpPr>
        <p:spPr>
          <a:xfrm>
            <a:off x="29721071" y="22103689"/>
            <a:ext cx="7766704"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All Other CVEs</a:t>
            </a:r>
          </a:p>
        </p:txBody>
      </p:sp>
      <p:sp>
        <p:nvSpPr>
          <p:cNvPr id="35" name="TextBox 35"/>
          <p:cNvSpPr txBox="1"/>
          <p:nvPr/>
        </p:nvSpPr>
        <p:spPr>
          <a:xfrm>
            <a:off x="27287042" y="18389360"/>
            <a:ext cx="8714504" cy="1220288"/>
          </a:xfrm>
          <a:prstGeom prst="rect">
            <a:avLst/>
          </a:prstGeom>
        </p:spPr>
        <p:txBody>
          <a:bodyPr lIns="0" tIns="0" rIns="0" bIns="0" rtlCol="0" anchor="t">
            <a:spAutoFit/>
          </a:bodyPr>
          <a:lstStyle/>
          <a:p>
            <a:pPr algn="r">
              <a:lnSpc>
                <a:spcPts val="9638"/>
              </a:lnSpc>
            </a:pPr>
            <a:r>
              <a:rPr lang="en-US" sz="8032" b="1" spc="160">
                <a:solidFill>
                  <a:srgbClr val="FFFFFF"/>
                </a:solidFill>
                <a:latin typeface="Aileron Bold"/>
                <a:ea typeface="Aileron Bold"/>
                <a:cs typeface="Aileron Bold"/>
                <a:sym typeface="Aileron Bold"/>
              </a:rPr>
              <a:t>Proof-of-Concept</a:t>
            </a:r>
          </a:p>
        </p:txBody>
      </p:sp>
      <p:sp>
        <p:nvSpPr>
          <p:cNvPr id="36" name="TextBox 36"/>
          <p:cNvSpPr txBox="1"/>
          <p:nvPr/>
        </p:nvSpPr>
        <p:spPr>
          <a:xfrm>
            <a:off x="20361251" y="6449749"/>
            <a:ext cx="4434958"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Botnet</a:t>
            </a:r>
          </a:p>
        </p:txBody>
      </p:sp>
      <p:sp>
        <p:nvSpPr>
          <p:cNvPr id="37" name="TextBox 37"/>
          <p:cNvSpPr txBox="1"/>
          <p:nvPr/>
        </p:nvSpPr>
        <p:spPr>
          <a:xfrm>
            <a:off x="21440118" y="8281071"/>
            <a:ext cx="1161849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Threat Actor (APT)</a:t>
            </a:r>
          </a:p>
        </p:txBody>
      </p:sp>
      <p:sp>
        <p:nvSpPr>
          <p:cNvPr id="38" name="TextBox 38"/>
          <p:cNvSpPr txBox="1"/>
          <p:nvPr/>
        </p:nvSpPr>
        <p:spPr>
          <a:xfrm>
            <a:off x="22935799" y="10915773"/>
            <a:ext cx="11618499" cy="1220288"/>
          </a:xfrm>
          <a:prstGeom prst="rect">
            <a:avLst/>
          </a:prstGeom>
        </p:spPr>
        <p:txBody>
          <a:bodyPr lIns="0" tIns="0" rIns="0" bIns="0" rtlCol="0" anchor="t">
            <a:spAutoFit/>
          </a:bodyPr>
          <a:lstStyle/>
          <a:p>
            <a:pPr algn="just">
              <a:lnSpc>
                <a:spcPts val="9638"/>
              </a:lnSpc>
            </a:pPr>
            <a:r>
              <a:rPr lang="en-US" sz="8032" b="1" spc="160">
                <a:solidFill>
                  <a:srgbClr val="FFFFFF"/>
                </a:solidFill>
                <a:latin typeface="Aileron Bold"/>
                <a:ea typeface="Aileron Bold"/>
                <a:cs typeface="Aileron Bold"/>
                <a:sym typeface="Aileron Bold"/>
              </a:rPr>
              <a:t>Unattributed KEV</a:t>
            </a:r>
          </a:p>
        </p:txBody>
      </p:sp>
      <p:sp>
        <p:nvSpPr>
          <p:cNvPr id="39" name="TextBox 39"/>
          <p:cNvSpPr txBox="1"/>
          <p:nvPr/>
        </p:nvSpPr>
        <p:spPr>
          <a:xfrm rot="-3584882">
            <a:off x="3679198" y="16443221"/>
            <a:ext cx="10035000" cy="1150541"/>
          </a:xfrm>
          <a:prstGeom prst="rect">
            <a:avLst/>
          </a:prstGeom>
        </p:spPr>
        <p:txBody>
          <a:bodyPr lIns="0" tIns="0" rIns="0" bIns="0" rtlCol="0" anchor="t">
            <a:spAutoFit/>
          </a:bodyPr>
          <a:lstStyle/>
          <a:p>
            <a:pPr algn="ctr">
              <a:lnSpc>
                <a:spcPts val="9013"/>
              </a:lnSpc>
            </a:pPr>
            <a:r>
              <a:rPr lang="en-US" sz="7511" spc="150">
                <a:solidFill>
                  <a:srgbClr val="FFFFFF"/>
                </a:solidFill>
                <a:latin typeface="Aileron"/>
                <a:ea typeface="Aileron"/>
                <a:cs typeface="Aileron"/>
                <a:sym typeface="Aileron"/>
              </a:rPr>
              <a:t>Exploit Availability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1587665" y="10270450"/>
            <a:ext cx="24449670" cy="5624274"/>
          </a:xfrm>
          <a:prstGeom prst="rect">
            <a:avLst/>
          </a:prstGeom>
        </p:spPr>
        <p:txBody>
          <a:bodyPr lIns="0" tIns="0" rIns="0" bIns="0" rtlCol="0" anchor="t">
            <a:spAutoFit/>
          </a:bodyPr>
          <a:lstStyle/>
          <a:p>
            <a:pPr algn="ctr">
              <a:lnSpc>
                <a:spcPts val="45939"/>
              </a:lnSpc>
            </a:pPr>
            <a:r>
              <a:rPr lang="en-US" sz="32814" b="1">
                <a:solidFill>
                  <a:srgbClr val="FFFFFF"/>
                </a:solidFill>
                <a:latin typeface="Montserrat Bold"/>
                <a:ea typeface="Montserrat Bold"/>
                <a:cs typeface="Montserrat Bold"/>
                <a:sym typeface="Montserrat Bold"/>
              </a:rPr>
              <a:t>Thank You!</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3277484" y="10270450"/>
            <a:ext cx="21070032" cy="5624274"/>
          </a:xfrm>
          <a:prstGeom prst="rect">
            <a:avLst/>
          </a:prstGeom>
        </p:spPr>
        <p:txBody>
          <a:bodyPr lIns="0" tIns="0" rIns="0" bIns="0" rtlCol="0" anchor="t">
            <a:spAutoFit/>
          </a:bodyPr>
          <a:lstStyle/>
          <a:p>
            <a:pPr algn="ctr">
              <a:lnSpc>
                <a:spcPts val="45939"/>
              </a:lnSpc>
            </a:pPr>
            <a:r>
              <a:rPr lang="en-US" sz="32814" b="1">
                <a:solidFill>
                  <a:srgbClr val="FFFFFF"/>
                </a:solidFill>
                <a:latin typeface="Montserrat Bold"/>
                <a:ea typeface="Montserrat Bold"/>
                <a:cs typeface="Montserrat Bold"/>
                <a:sym typeface="Montserrat Bold"/>
              </a:rPr>
              <a:t>Appendix</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5786730" y="11018188"/>
            <a:ext cx="16051540" cy="4281200"/>
          </a:xfrm>
          <a:prstGeom prst="rect">
            <a:avLst/>
          </a:prstGeom>
        </p:spPr>
        <p:txBody>
          <a:bodyPr lIns="0" tIns="0" rIns="0" bIns="0" rtlCol="0" anchor="t">
            <a:spAutoFit/>
          </a:bodyPr>
          <a:lstStyle/>
          <a:p>
            <a:pPr algn="ctr">
              <a:lnSpc>
                <a:spcPts val="35004"/>
              </a:lnSpc>
            </a:pPr>
            <a:r>
              <a:rPr lang="en-US" sz="25003" b="1">
                <a:solidFill>
                  <a:srgbClr val="FFFFFF"/>
                </a:solidFill>
                <a:latin typeface="Montserrat Bold"/>
                <a:ea typeface="Montserrat Bold"/>
                <a:cs typeface="Montserrat Bold"/>
                <a:sym typeface="Montserrat Bold"/>
              </a:rPr>
              <a:t>NIST NVD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456769" y="2336340"/>
            <a:ext cx="26678296" cy="26678296"/>
          </a:xfrm>
          <a:prstGeom prst="rect">
            <a:avLst/>
          </a:prstGeom>
        </p:spPr>
      </p:pic>
      <p:sp>
        <p:nvSpPr>
          <p:cNvPr id="3" name="TextBox 3"/>
          <p:cNvSpPr txBox="1"/>
          <p:nvPr/>
        </p:nvSpPr>
        <p:spPr>
          <a:xfrm>
            <a:off x="32762141" y="22931566"/>
            <a:ext cx="3040528" cy="1696776"/>
          </a:xfrm>
          <a:prstGeom prst="rect">
            <a:avLst/>
          </a:prstGeom>
        </p:spPr>
        <p:txBody>
          <a:bodyPr lIns="0" tIns="0" rIns="0" bIns="0" rtlCol="0" anchor="t">
            <a:spAutoFit/>
          </a:bodyPr>
          <a:lstStyle/>
          <a:p>
            <a:pPr algn="ctr">
              <a:lnSpc>
                <a:spcPts val="6926"/>
              </a:lnSpc>
            </a:pPr>
            <a:r>
              <a:rPr lang="en-US" sz="4947" b="1">
                <a:solidFill>
                  <a:srgbClr val="FFFFFF"/>
                </a:solidFill>
                <a:latin typeface="Montserrat Bold"/>
                <a:ea typeface="Montserrat Bold"/>
                <a:cs typeface="Montserrat Bold"/>
                <a:sym typeface="Montserrat Bold"/>
              </a:rPr>
              <a:t>Analyzed</a:t>
            </a:r>
          </a:p>
          <a:p>
            <a:pPr algn="ctr">
              <a:lnSpc>
                <a:spcPts val="6926"/>
              </a:lnSpc>
            </a:pPr>
            <a:r>
              <a:rPr lang="en-US" sz="4947" b="1">
                <a:solidFill>
                  <a:srgbClr val="FFFFFF"/>
                </a:solidFill>
                <a:latin typeface="Montserrat Bold"/>
                <a:ea typeface="Montserrat Bold"/>
                <a:cs typeface="Montserrat Bold"/>
                <a:sym typeface="Montserrat Bold"/>
              </a:rPr>
              <a:t>40.3%</a:t>
            </a:r>
          </a:p>
        </p:txBody>
      </p:sp>
      <p:sp>
        <p:nvSpPr>
          <p:cNvPr id="4" name="TextBox 4"/>
          <p:cNvSpPr txBox="1"/>
          <p:nvPr/>
        </p:nvSpPr>
        <p:spPr>
          <a:xfrm>
            <a:off x="21309907" y="3171864"/>
            <a:ext cx="1686334" cy="962219"/>
          </a:xfrm>
          <a:prstGeom prst="rect">
            <a:avLst/>
          </a:prstGeom>
        </p:spPr>
        <p:txBody>
          <a:bodyPr lIns="0" tIns="0" rIns="0" bIns="0" rtlCol="0" anchor="t">
            <a:spAutoFit/>
          </a:bodyPr>
          <a:lstStyle/>
          <a:p>
            <a:pPr algn="ctr">
              <a:lnSpc>
                <a:spcPts val="3989"/>
              </a:lnSpc>
            </a:pPr>
            <a:r>
              <a:rPr lang="en-US" sz="2849" b="1">
                <a:solidFill>
                  <a:srgbClr val="FFFFFF"/>
                </a:solidFill>
                <a:latin typeface="Montserrat Bold"/>
                <a:ea typeface="Montserrat Bold"/>
                <a:cs typeface="Montserrat Bold"/>
                <a:sym typeface="Montserrat Bold"/>
              </a:rPr>
              <a:t>Deferred</a:t>
            </a:r>
          </a:p>
          <a:p>
            <a:pPr algn="ctr">
              <a:lnSpc>
                <a:spcPts val="3989"/>
              </a:lnSpc>
            </a:pPr>
            <a:r>
              <a:rPr lang="en-US" sz="2849" b="1">
                <a:solidFill>
                  <a:srgbClr val="FFFFFF"/>
                </a:solidFill>
                <a:latin typeface="Montserrat Bold"/>
                <a:ea typeface="Montserrat Bold"/>
                <a:cs typeface="Montserrat Bold"/>
                <a:sym typeface="Montserrat Bold"/>
              </a:rPr>
              <a:t>4.4%</a:t>
            </a:r>
          </a:p>
        </p:txBody>
      </p:sp>
      <p:sp>
        <p:nvSpPr>
          <p:cNvPr id="5" name="TextBox 5"/>
          <p:cNvSpPr txBox="1"/>
          <p:nvPr/>
        </p:nvSpPr>
        <p:spPr>
          <a:xfrm>
            <a:off x="23379189" y="2948604"/>
            <a:ext cx="2272541" cy="1455705"/>
          </a:xfrm>
          <a:prstGeom prst="rect">
            <a:avLst/>
          </a:prstGeom>
        </p:spPr>
        <p:txBody>
          <a:bodyPr lIns="0" tIns="0" rIns="0" bIns="0" rtlCol="0" anchor="t">
            <a:spAutoFit/>
          </a:bodyPr>
          <a:lstStyle/>
          <a:p>
            <a:pPr algn="ctr">
              <a:lnSpc>
                <a:spcPts val="3989"/>
              </a:lnSpc>
            </a:pPr>
            <a:r>
              <a:rPr lang="en-US" sz="2849" b="1">
                <a:solidFill>
                  <a:srgbClr val="FFFFFF"/>
                </a:solidFill>
                <a:latin typeface="Montserrat Bold"/>
                <a:ea typeface="Montserrat Bold"/>
                <a:cs typeface="Montserrat Bold"/>
                <a:sym typeface="Montserrat Bold"/>
              </a:rPr>
              <a:t>Undergoing</a:t>
            </a:r>
          </a:p>
          <a:p>
            <a:pPr algn="ctr">
              <a:lnSpc>
                <a:spcPts val="3989"/>
              </a:lnSpc>
            </a:pPr>
            <a:r>
              <a:rPr lang="en-US" sz="2849" b="1">
                <a:solidFill>
                  <a:srgbClr val="FFFFFF"/>
                </a:solidFill>
                <a:latin typeface="Montserrat Bold"/>
                <a:ea typeface="Montserrat Bold"/>
                <a:cs typeface="Montserrat Bold"/>
                <a:sym typeface="Montserrat Bold"/>
              </a:rPr>
              <a:t>Analysis</a:t>
            </a:r>
          </a:p>
          <a:p>
            <a:pPr algn="ctr">
              <a:lnSpc>
                <a:spcPts val="3989"/>
              </a:lnSpc>
            </a:pPr>
            <a:r>
              <a:rPr lang="en-US" sz="2849" b="1">
                <a:solidFill>
                  <a:srgbClr val="FFFFFF"/>
                </a:solidFill>
                <a:latin typeface="Montserrat Bold"/>
                <a:ea typeface="Montserrat Bold"/>
                <a:cs typeface="Montserrat Bold"/>
                <a:sym typeface="Montserrat Bold"/>
              </a:rPr>
              <a:t>.2%</a:t>
            </a:r>
          </a:p>
        </p:txBody>
      </p:sp>
      <p:sp>
        <p:nvSpPr>
          <p:cNvPr id="6" name="AutoShape 6"/>
          <p:cNvSpPr/>
          <p:nvPr/>
        </p:nvSpPr>
        <p:spPr>
          <a:xfrm flipH="1">
            <a:off x="23830491" y="4404309"/>
            <a:ext cx="684969" cy="176572"/>
          </a:xfrm>
          <a:prstGeom prst="line">
            <a:avLst/>
          </a:prstGeom>
          <a:ln w="28575" cap="flat">
            <a:solidFill>
              <a:srgbClr val="FFFFFF"/>
            </a:solidFill>
            <a:prstDash val="solid"/>
            <a:headEnd type="none" w="sm" len="sm"/>
            <a:tailEnd type="none" w="sm" len="sm"/>
          </a:ln>
        </p:spPr>
        <p:txBody>
          <a:bodyPr/>
          <a:lstStyle/>
          <a:p>
            <a:endParaRPr lang="en-US"/>
          </a:p>
        </p:txBody>
      </p:sp>
      <p:sp>
        <p:nvSpPr>
          <p:cNvPr id="7" name="AutoShape 7"/>
          <p:cNvSpPr/>
          <p:nvPr/>
        </p:nvSpPr>
        <p:spPr>
          <a:xfrm>
            <a:off x="22197287" y="4134083"/>
            <a:ext cx="153166" cy="571624"/>
          </a:xfrm>
          <a:prstGeom prst="line">
            <a:avLst/>
          </a:prstGeom>
          <a:ln w="28575" cap="flat">
            <a:solidFill>
              <a:srgbClr val="FFFFFF"/>
            </a:solidFill>
            <a:prstDash val="solid"/>
            <a:headEnd type="none" w="sm" len="sm"/>
            <a:tailEnd type="none" w="sm" len="sm"/>
          </a:ln>
        </p:spPr>
        <p:txBody>
          <a:bodyPr/>
          <a:lstStyle/>
          <a:p>
            <a:endParaRPr lang="en-US"/>
          </a:p>
        </p:txBody>
      </p:sp>
      <p:sp>
        <p:nvSpPr>
          <p:cNvPr id="8" name="Freeform 8"/>
          <p:cNvSpPr/>
          <p:nvPr/>
        </p:nvSpPr>
        <p:spPr>
          <a:xfrm>
            <a:off x="11989314" y="25500361"/>
            <a:ext cx="5330191" cy="1064707"/>
          </a:xfrm>
          <a:custGeom>
            <a:avLst/>
            <a:gdLst/>
            <a:ahLst/>
            <a:cxnLst/>
            <a:rect l="l" t="t" r="r" b="b"/>
            <a:pathLst>
              <a:path w="5330191" h="1064707">
                <a:moveTo>
                  <a:pt x="0" y="0"/>
                </a:moveTo>
                <a:lnTo>
                  <a:pt x="5330191" y="0"/>
                </a:lnTo>
                <a:lnTo>
                  <a:pt x="5330191" y="1064707"/>
                </a:lnTo>
                <a:lnTo>
                  <a:pt x="0" y="10647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TextBox 9"/>
          <p:cNvSpPr txBox="1"/>
          <p:nvPr/>
        </p:nvSpPr>
        <p:spPr>
          <a:xfrm>
            <a:off x="32172161" y="5907550"/>
            <a:ext cx="2988674" cy="2560140"/>
          </a:xfrm>
          <a:prstGeom prst="rect">
            <a:avLst/>
          </a:prstGeom>
        </p:spPr>
        <p:txBody>
          <a:bodyPr lIns="0" tIns="0" rIns="0" bIns="0" rtlCol="0" anchor="t">
            <a:spAutoFit/>
          </a:bodyPr>
          <a:lstStyle/>
          <a:p>
            <a:pPr algn="ctr">
              <a:lnSpc>
                <a:spcPts val="6939"/>
              </a:lnSpc>
            </a:pPr>
            <a:r>
              <a:rPr lang="en-US" sz="4957" b="1">
                <a:solidFill>
                  <a:srgbClr val="FFFFFF"/>
                </a:solidFill>
                <a:latin typeface="Montserrat Bold"/>
                <a:ea typeface="Montserrat Bold"/>
                <a:cs typeface="Montserrat Bold"/>
                <a:sym typeface="Montserrat Bold"/>
              </a:rPr>
              <a:t>Awaiting</a:t>
            </a:r>
          </a:p>
          <a:p>
            <a:pPr algn="ctr">
              <a:lnSpc>
                <a:spcPts val="6939"/>
              </a:lnSpc>
            </a:pPr>
            <a:r>
              <a:rPr lang="en-US" sz="4957" b="1">
                <a:solidFill>
                  <a:srgbClr val="FFFFFF"/>
                </a:solidFill>
                <a:latin typeface="Montserrat Bold"/>
                <a:ea typeface="Montserrat Bold"/>
                <a:cs typeface="Montserrat Bold"/>
                <a:sym typeface="Montserrat Bold"/>
              </a:rPr>
              <a:t>Analysis</a:t>
            </a:r>
          </a:p>
          <a:p>
            <a:pPr algn="ctr">
              <a:lnSpc>
                <a:spcPts val="6939"/>
              </a:lnSpc>
            </a:pPr>
            <a:r>
              <a:rPr lang="en-US" sz="4957" b="1">
                <a:solidFill>
                  <a:srgbClr val="FFFFFF"/>
                </a:solidFill>
                <a:latin typeface="Montserrat Bold"/>
                <a:ea typeface="Montserrat Bold"/>
                <a:cs typeface="Montserrat Bold"/>
                <a:sym typeface="Montserrat Bold"/>
              </a:rPr>
              <a:t>26.9%</a:t>
            </a:r>
          </a:p>
        </p:txBody>
      </p:sp>
      <p:sp>
        <p:nvSpPr>
          <p:cNvPr id="10" name="TextBox 10"/>
          <p:cNvSpPr txBox="1"/>
          <p:nvPr/>
        </p:nvSpPr>
        <p:spPr>
          <a:xfrm>
            <a:off x="19469937" y="3298776"/>
            <a:ext cx="1765947" cy="962219"/>
          </a:xfrm>
          <a:prstGeom prst="rect">
            <a:avLst/>
          </a:prstGeom>
        </p:spPr>
        <p:txBody>
          <a:bodyPr lIns="0" tIns="0" rIns="0" bIns="0" rtlCol="0" anchor="t">
            <a:spAutoFit/>
          </a:bodyPr>
          <a:lstStyle/>
          <a:p>
            <a:pPr algn="ctr">
              <a:lnSpc>
                <a:spcPts val="3989"/>
              </a:lnSpc>
            </a:pPr>
            <a:r>
              <a:rPr lang="en-US" sz="2849" b="1">
                <a:solidFill>
                  <a:srgbClr val="FFFFFF"/>
                </a:solidFill>
                <a:latin typeface="Montserrat Bold"/>
                <a:ea typeface="Montserrat Bold"/>
                <a:cs typeface="Montserrat Bold"/>
                <a:sym typeface="Montserrat Bold"/>
              </a:rPr>
              <a:t>Reserved</a:t>
            </a:r>
          </a:p>
          <a:p>
            <a:pPr algn="ctr">
              <a:lnSpc>
                <a:spcPts val="3989"/>
              </a:lnSpc>
            </a:pPr>
            <a:r>
              <a:rPr lang="en-US" sz="2849" b="1">
                <a:solidFill>
                  <a:srgbClr val="FFFFFF"/>
                </a:solidFill>
                <a:latin typeface="Montserrat Bold"/>
                <a:ea typeface="Montserrat Bold"/>
                <a:cs typeface="Montserrat Bold"/>
                <a:sym typeface="Montserrat Bold"/>
              </a:rPr>
              <a:t>.2%</a:t>
            </a:r>
          </a:p>
        </p:txBody>
      </p:sp>
      <p:sp>
        <p:nvSpPr>
          <p:cNvPr id="11" name="AutoShape 11"/>
          <p:cNvSpPr/>
          <p:nvPr/>
        </p:nvSpPr>
        <p:spPr>
          <a:xfrm>
            <a:off x="20569488" y="4359847"/>
            <a:ext cx="146719" cy="701417"/>
          </a:xfrm>
          <a:prstGeom prst="line">
            <a:avLst/>
          </a:prstGeom>
          <a:ln w="28575" cap="flat">
            <a:solidFill>
              <a:srgbClr val="FFFFFF"/>
            </a:solidFill>
            <a:prstDash val="solid"/>
            <a:headEnd type="none" w="sm" len="sm"/>
            <a:tailEnd type="none" w="sm" len="sm"/>
          </a:ln>
        </p:spPr>
        <p:txBody>
          <a:bodyPr/>
          <a:lstStyle/>
          <a:p>
            <a:endParaRPr lang="en-US"/>
          </a:p>
        </p:txBody>
      </p:sp>
      <p:sp>
        <p:nvSpPr>
          <p:cNvPr id="12" name="TextBox 12"/>
          <p:cNvSpPr txBox="1"/>
          <p:nvPr/>
        </p:nvSpPr>
        <p:spPr>
          <a:xfrm>
            <a:off x="21557597" y="13760092"/>
            <a:ext cx="4509805" cy="4186662"/>
          </a:xfrm>
          <a:prstGeom prst="rect">
            <a:avLst/>
          </a:prstGeom>
        </p:spPr>
        <p:txBody>
          <a:bodyPr lIns="0" tIns="0" rIns="0" bIns="0" rtlCol="0" anchor="t">
            <a:spAutoFit/>
          </a:bodyPr>
          <a:lstStyle/>
          <a:p>
            <a:pPr algn="ctr">
              <a:lnSpc>
                <a:spcPts val="19039"/>
              </a:lnSpc>
            </a:pPr>
            <a:r>
              <a:rPr lang="en-US" sz="18133" b="1">
                <a:solidFill>
                  <a:srgbClr val="FFFFFF"/>
                </a:solidFill>
                <a:latin typeface="Montserrat Bold"/>
                <a:ea typeface="Montserrat Bold"/>
                <a:cs typeface="Montserrat Bold"/>
                <a:sym typeface="Montserrat Bold"/>
              </a:rPr>
              <a:t>432</a:t>
            </a:r>
          </a:p>
          <a:p>
            <a:pPr algn="ctr">
              <a:lnSpc>
                <a:spcPts val="13871"/>
              </a:lnSpc>
            </a:pPr>
            <a:r>
              <a:rPr lang="en-US" sz="13211" b="1">
                <a:solidFill>
                  <a:srgbClr val="FFFFFF"/>
                </a:solidFill>
                <a:latin typeface="Montserrat Bold"/>
                <a:ea typeface="Montserrat Bold"/>
                <a:cs typeface="Montserrat Bold"/>
                <a:sym typeface="Montserrat Bold"/>
              </a:rPr>
              <a:t>KEVs</a:t>
            </a:r>
          </a:p>
        </p:txBody>
      </p:sp>
      <p:sp>
        <p:nvSpPr>
          <p:cNvPr id="13" name="TextBox 13"/>
          <p:cNvSpPr txBox="1"/>
          <p:nvPr/>
        </p:nvSpPr>
        <p:spPr>
          <a:xfrm>
            <a:off x="11491073" y="145256"/>
            <a:ext cx="24642854" cy="2872323"/>
          </a:xfrm>
          <a:prstGeom prst="rect">
            <a:avLst/>
          </a:prstGeom>
        </p:spPr>
        <p:txBody>
          <a:bodyPr lIns="0" tIns="0" rIns="0" bIns="0" rtlCol="0" anchor="t">
            <a:spAutoFit/>
          </a:bodyPr>
          <a:lstStyle/>
          <a:p>
            <a:pPr algn="ctr">
              <a:lnSpc>
                <a:spcPts val="11151"/>
              </a:lnSpc>
            </a:pPr>
            <a:r>
              <a:rPr lang="en-US" sz="10620" b="1">
                <a:solidFill>
                  <a:srgbClr val="FFFFFF"/>
                </a:solidFill>
                <a:latin typeface="Montserrat Bold"/>
                <a:ea typeface="Montserrat Bold"/>
                <a:cs typeface="Montserrat Bold"/>
                <a:sym typeface="Montserrat Bold"/>
              </a:rPr>
              <a:t>Known Exploited Vulnerabilities by NVD Status (1H-2025)</a:t>
            </a:r>
          </a:p>
        </p:txBody>
      </p:sp>
      <p:sp>
        <p:nvSpPr>
          <p:cNvPr id="14" name="TextBox 14"/>
          <p:cNvSpPr txBox="1"/>
          <p:nvPr/>
        </p:nvSpPr>
        <p:spPr>
          <a:xfrm>
            <a:off x="12271498" y="6948203"/>
            <a:ext cx="2899230" cy="1696776"/>
          </a:xfrm>
          <a:prstGeom prst="rect">
            <a:avLst/>
          </a:prstGeom>
        </p:spPr>
        <p:txBody>
          <a:bodyPr lIns="0" tIns="0" rIns="0" bIns="0" rtlCol="0" anchor="t">
            <a:spAutoFit/>
          </a:bodyPr>
          <a:lstStyle/>
          <a:p>
            <a:pPr algn="ctr">
              <a:lnSpc>
                <a:spcPts val="6926"/>
              </a:lnSpc>
            </a:pPr>
            <a:r>
              <a:rPr lang="en-US" sz="4947" b="1">
                <a:solidFill>
                  <a:srgbClr val="FFFFFF"/>
                </a:solidFill>
                <a:latin typeface="Montserrat Bold"/>
                <a:ea typeface="Montserrat Bold"/>
                <a:cs typeface="Montserrat Bold"/>
                <a:sym typeface="Montserrat Bold"/>
              </a:rPr>
              <a:t>Modified</a:t>
            </a:r>
          </a:p>
          <a:p>
            <a:pPr algn="ctr">
              <a:lnSpc>
                <a:spcPts val="6926"/>
              </a:lnSpc>
            </a:pPr>
            <a:r>
              <a:rPr lang="en-US" sz="4947" b="1">
                <a:solidFill>
                  <a:srgbClr val="FFFFFF"/>
                </a:solidFill>
                <a:latin typeface="Montserrat Bold"/>
                <a:ea typeface="Montserrat Bold"/>
                <a:cs typeface="Montserrat Bold"/>
                <a:sym typeface="Montserrat Bold"/>
              </a:rPr>
              <a:t>27.5%</a:t>
            </a:r>
          </a:p>
        </p:txBody>
      </p:sp>
      <p:sp>
        <p:nvSpPr>
          <p:cNvPr id="15" name="TextBox 15"/>
          <p:cNvSpPr txBox="1"/>
          <p:nvPr/>
        </p:nvSpPr>
        <p:spPr>
          <a:xfrm>
            <a:off x="17671027" y="3899387"/>
            <a:ext cx="1683828" cy="962219"/>
          </a:xfrm>
          <a:prstGeom prst="rect">
            <a:avLst/>
          </a:prstGeom>
        </p:spPr>
        <p:txBody>
          <a:bodyPr lIns="0" tIns="0" rIns="0" bIns="0" rtlCol="0" anchor="t">
            <a:spAutoFit/>
          </a:bodyPr>
          <a:lstStyle/>
          <a:p>
            <a:pPr algn="ctr">
              <a:lnSpc>
                <a:spcPts val="3989"/>
              </a:lnSpc>
            </a:pPr>
            <a:r>
              <a:rPr lang="en-US" sz="2849" b="1">
                <a:solidFill>
                  <a:srgbClr val="FFFFFF"/>
                </a:solidFill>
                <a:latin typeface="Montserrat Bold"/>
                <a:ea typeface="Montserrat Bold"/>
                <a:cs typeface="Montserrat Bold"/>
                <a:sym typeface="Montserrat Bold"/>
              </a:rPr>
              <a:t>Rejected</a:t>
            </a:r>
          </a:p>
          <a:p>
            <a:pPr algn="ctr">
              <a:lnSpc>
                <a:spcPts val="3989"/>
              </a:lnSpc>
            </a:pPr>
            <a:r>
              <a:rPr lang="en-US" sz="2849" b="1">
                <a:solidFill>
                  <a:srgbClr val="FFFFFF"/>
                </a:solidFill>
                <a:latin typeface="Montserrat Bold"/>
                <a:ea typeface="Montserrat Bold"/>
                <a:cs typeface="Montserrat Bold"/>
                <a:sym typeface="Montserrat Bold"/>
              </a:rPr>
              <a:t>.4%</a:t>
            </a:r>
          </a:p>
        </p:txBody>
      </p:sp>
      <p:sp>
        <p:nvSpPr>
          <p:cNvPr id="16" name="AutoShape 16"/>
          <p:cNvSpPr/>
          <p:nvPr/>
        </p:nvSpPr>
        <p:spPr>
          <a:xfrm>
            <a:off x="19354855" y="4559531"/>
            <a:ext cx="1016518" cy="501733"/>
          </a:xfrm>
          <a:prstGeom prst="line">
            <a:avLst/>
          </a:prstGeom>
          <a:ln w="28575"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1146" y="9181887"/>
            <a:ext cx="46242707" cy="7991902"/>
          </a:xfrm>
          <a:prstGeom prst="rect">
            <a:avLst/>
          </a:prstGeom>
        </p:spPr>
        <p:txBody>
          <a:bodyPr lIns="0" tIns="0" rIns="0" bIns="0" rtlCol="0" anchor="t">
            <a:spAutoFit/>
          </a:bodyPr>
          <a:lstStyle/>
          <a:p>
            <a:pPr algn="ctr">
              <a:lnSpc>
                <a:spcPts val="32088"/>
              </a:lnSpc>
            </a:pPr>
            <a:r>
              <a:rPr lang="en-US" sz="22920" b="1">
                <a:solidFill>
                  <a:srgbClr val="FFFFFF"/>
                </a:solidFill>
                <a:latin typeface="Montserrat Bold"/>
                <a:ea typeface="Montserrat Bold"/>
                <a:cs typeface="Montserrat Bold"/>
                <a:sym typeface="Montserrat Bold"/>
              </a:rPr>
              <a:t>Vulnerability</a:t>
            </a:r>
          </a:p>
          <a:p>
            <a:pPr algn="ctr">
              <a:lnSpc>
                <a:spcPts val="32088"/>
              </a:lnSpc>
            </a:pPr>
            <a:r>
              <a:rPr lang="en-US" sz="22920" b="1">
                <a:solidFill>
                  <a:srgbClr val="FFFFFF"/>
                </a:solidFill>
                <a:latin typeface="Montserrat Bold"/>
                <a:ea typeface="Montserrat Bold"/>
                <a:cs typeface="Montserrat Bold"/>
                <a:sym typeface="Montserrat Bold"/>
              </a:rPr>
              <a:t>Growth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164882" y="711458"/>
            <a:ext cx="37295236" cy="25370909"/>
          </a:xfrm>
          <a:custGeom>
            <a:avLst/>
            <a:gdLst/>
            <a:ahLst/>
            <a:cxnLst/>
            <a:rect l="l" t="t" r="r" b="b"/>
            <a:pathLst>
              <a:path w="37295236" h="25370909">
                <a:moveTo>
                  <a:pt x="0" y="0"/>
                </a:moveTo>
                <a:lnTo>
                  <a:pt x="37295236" y="0"/>
                </a:lnTo>
                <a:lnTo>
                  <a:pt x="37295236" y="25370909"/>
                </a:lnTo>
                <a:lnTo>
                  <a:pt x="0" y="2537090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854421" y="1146665"/>
            <a:ext cx="53285514" cy="28032237"/>
          </a:xfrm>
          <a:prstGeom prst="rect">
            <a:avLst/>
          </a:prstGeom>
        </p:spPr>
      </p:pic>
      <p:sp>
        <p:nvSpPr>
          <p:cNvPr id="3" name="Freeform 3"/>
          <p:cNvSpPr/>
          <p:nvPr/>
        </p:nvSpPr>
        <p:spPr>
          <a:xfrm>
            <a:off x="39766177" y="24933159"/>
            <a:ext cx="6800841" cy="1358470"/>
          </a:xfrm>
          <a:custGeom>
            <a:avLst/>
            <a:gdLst/>
            <a:ahLst/>
            <a:cxnLst/>
            <a:rect l="l" t="t" r="r" b="b"/>
            <a:pathLst>
              <a:path w="6800841" h="1358470">
                <a:moveTo>
                  <a:pt x="0" y="0"/>
                </a:moveTo>
                <a:lnTo>
                  <a:pt x="6800841" y="0"/>
                </a:lnTo>
                <a:lnTo>
                  <a:pt x="6800841" y="1358470"/>
                </a:lnTo>
                <a:lnTo>
                  <a:pt x="0" y="1358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3858456" y="733688"/>
            <a:ext cx="19908087" cy="2095895"/>
          </a:xfrm>
          <a:prstGeom prst="rect">
            <a:avLst/>
          </a:prstGeom>
        </p:spPr>
        <p:txBody>
          <a:bodyPr lIns="0" tIns="0" rIns="0" bIns="0" rtlCol="0" anchor="t">
            <a:spAutoFit/>
          </a:bodyPr>
          <a:lstStyle/>
          <a:p>
            <a:pPr algn="ctr">
              <a:lnSpc>
                <a:spcPts val="18229"/>
              </a:lnSpc>
            </a:pPr>
            <a:r>
              <a:rPr lang="en-US" sz="10900" b="1" dirty="0">
                <a:solidFill>
                  <a:srgbClr val="FFFFFF"/>
                </a:solidFill>
                <a:latin typeface="Montserrat Bold"/>
                <a:ea typeface="Montserrat Bold"/>
                <a:cs typeface="Montserrat Bold"/>
                <a:sym typeface="Montserrat Bold"/>
              </a:rPr>
              <a:t>CVE Growth 2020-2024</a:t>
            </a:r>
          </a:p>
        </p:txBody>
      </p:sp>
      <p:sp>
        <p:nvSpPr>
          <p:cNvPr id="5" name="TextBox 5"/>
          <p:cNvSpPr txBox="1"/>
          <p:nvPr/>
        </p:nvSpPr>
        <p:spPr>
          <a:xfrm>
            <a:off x="2039654" y="24824564"/>
            <a:ext cx="44950979" cy="141373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CVE Publish Year</a:t>
            </a:r>
          </a:p>
        </p:txBody>
      </p:sp>
      <p:sp>
        <p:nvSpPr>
          <p:cNvPr id="6" name="TextBox 6"/>
          <p:cNvSpPr txBox="1"/>
          <p:nvPr/>
        </p:nvSpPr>
        <p:spPr>
          <a:xfrm rot="-5400000">
            <a:off x="-6870346" y="12690046"/>
            <a:ext cx="16406265" cy="141373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 of CVEs Published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854421" y="1146665"/>
            <a:ext cx="53285514" cy="28032237"/>
          </a:xfrm>
          <a:prstGeom prst="rect">
            <a:avLst/>
          </a:prstGeom>
        </p:spPr>
      </p:pic>
      <p:sp>
        <p:nvSpPr>
          <p:cNvPr id="3" name="Freeform 3"/>
          <p:cNvSpPr/>
          <p:nvPr/>
        </p:nvSpPr>
        <p:spPr>
          <a:xfrm>
            <a:off x="5523306" y="3309975"/>
            <a:ext cx="39422787" cy="1531986"/>
          </a:xfrm>
          <a:custGeom>
            <a:avLst/>
            <a:gdLst/>
            <a:ahLst/>
            <a:cxnLst/>
            <a:rect l="l" t="t" r="r" b="b"/>
            <a:pathLst>
              <a:path w="39422787" h="1531986">
                <a:moveTo>
                  <a:pt x="0" y="0"/>
                </a:moveTo>
                <a:lnTo>
                  <a:pt x="39422788" y="0"/>
                </a:lnTo>
                <a:lnTo>
                  <a:pt x="39422788" y="1531986"/>
                </a:lnTo>
                <a:lnTo>
                  <a:pt x="0" y="1531986"/>
                </a:lnTo>
                <a:lnTo>
                  <a:pt x="0" y="0"/>
                </a:lnTo>
                <a:close/>
              </a:path>
            </a:pathLst>
          </a:custGeom>
          <a:blipFill>
            <a:blip r:embed="rId3"/>
            <a:stretch>
              <a:fillRect t="-12582"/>
            </a:stretch>
          </a:blipFill>
        </p:spPr>
        <p:txBody>
          <a:bodyPr/>
          <a:lstStyle/>
          <a:p>
            <a:endParaRPr lang="en-US"/>
          </a:p>
        </p:txBody>
      </p:sp>
      <p:sp>
        <p:nvSpPr>
          <p:cNvPr id="4" name="Freeform 4"/>
          <p:cNvSpPr/>
          <p:nvPr/>
        </p:nvSpPr>
        <p:spPr>
          <a:xfrm>
            <a:off x="39766177" y="24933159"/>
            <a:ext cx="6800841" cy="1358470"/>
          </a:xfrm>
          <a:custGeom>
            <a:avLst/>
            <a:gdLst/>
            <a:ahLst/>
            <a:cxnLst/>
            <a:rect l="l" t="t" r="r" b="b"/>
            <a:pathLst>
              <a:path w="6800841" h="1358470">
                <a:moveTo>
                  <a:pt x="0" y="0"/>
                </a:moveTo>
                <a:lnTo>
                  <a:pt x="6800841" y="0"/>
                </a:lnTo>
                <a:lnTo>
                  <a:pt x="6800841" y="1358470"/>
                </a:lnTo>
                <a:lnTo>
                  <a:pt x="0" y="1358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523306" y="771788"/>
            <a:ext cx="36578387" cy="1814215"/>
          </a:xfrm>
          <a:prstGeom prst="rect">
            <a:avLst/>
          </a:prstGeom>
        </p:spPr>
        <p:txBody>
          <a:bodyPr lIns="0" tIns="0" rIns="0" bIns="0" rtlCol="0" anchor="t">
            <a:spAutoFit/>
          </a:bodyPr>
          <a:lstStyle/>
          <a:p>
            <a:pPr algn="ctr">
              <a:lnSpc>
                <a:spcPts val="15676"/>
              </a:lnSpc>
            </a:pPr>
            <a:r>
              <a:rPr lang="en-US" sz="9600" b="1" dirty="0">
                <a:solidFill>
                  <a:srgbClr val="FFFFFF"/>
                </a:solidFill>
                <a:latin typeface="Montserrat Bold"/>
                <a:ea typeface="Montserrat Bold"/>
                <a:cs typeface="Montserrat Bold"/>
                <a:sym typeface="Montserrat Bold"/>
              </a:rPr>
              <a:t>What is Behind the Exponential Growth of CVEs?</a:t>
            </a:r>
          </a:p>
        </p:txBody>
      </p:sp>
      <p:sp>
        <p:nvSpPr>
          <p:cNvPr id="6" name="TextBox 6"/>
          <p:cNvSpPr txBox="1"/>
          <p:nvPr/>
        </p:nvSpPr>
        <p:spPr>
          <a:xfrm>
            <a:off x="14482632" y="4617362"/>
            <a:ext cx="2840137"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(Wordpress)</a:t>
            </a:r>
          </a:p>
        </p:txBody>
      </p:sp>
      <p:sp>
        <p:nvSpPr>
          <p:cNvPr id="7" name="TextBox 7"/>
          <p:cNvSpPr txBox="1"/>
          <p:nvPr/>
        </p:nvSpPr>
        <p:spPr>
          <a:xfrm>
            <a:off x="24713995" y="4617362"/>
            <a:ext cx="2802930"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(Wordpress)</a:t>
            </a:r>
          </a:p>
        </p:txBody>
      </p:sp>
      <p:sp>
        <p:nvSpPr>
          <p:cNvPr id="8" name="TextBox 8"/>
          <p:cNvSpPr txBox="1"/>
          <p:nvPr/>
        </p:nvSpPr>
        <p:spPr>
          <a:xfrm>
            <a:off x="20390765" y="4617362"/>
            <a:ext cx="1573935"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(Linux)</a:t>
            </a:r>
          </a:p>
        </p:txBody>
      </p:sp>
      <p:sp>
        <p:nvSpPr>
          <p:cNvPr id="9" name="TextBox 9"/>
          <p:cNvSpPr txBox="1"/>
          <p:nvPr/>
        </p:nvSpPr>
        <p:spPr>
          <a:xfrm>
            <a:off x="33346642" y="4617362"/>
            <a:ext cx="3323053"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(Open Source)</a:t>
            </a:r>
          </a:p>
        </p:txBody>
      </p:sp>
      <p:sp>
        <p:nvSpPr>
          <p:cNvPr id="10" name="TextBox 10"/>
          <p:cNvSpPr txBox="1"/>
          <p:nvPr/>
        </p:nvSpPr>
        <p:spPr>
          <a:xfrm>
            <a:off x="2039654" y="24824564"/>
            <a:ext cx="44950979" cy="141373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CVE Publish Year</a:t>
            </a:r>
          </a:p>
        </p:txBody>
      </p:sp>
      <p:sp>
        <p:nvSpPr>
          <p:cNvPr id="11" name="TextBox 11"/>
          <p:cNvSpPr txBox="1"/>
          <p:nvPr/>
        </p:nvSpPr>
        <p:spPr>
          <a:xfrm rot="-5400000">
            <a:off x="-6870346" y="12690046"/>
            <a:ext cx="16406265" cy="1413735"/>
          </a:xfrm>
          <a:prstGeom prst="rect">
            <a:avLst/>
          </a:prstGeom>
        </p:spPr>
        <p:txBody>
          <a:bodyPr lIns="0" tIns="0" rIns="0" bIns="0" rtlCol="0" anchor="t">
            <a:spAutoFit/>
          </a:bodyPr>
          <a:lstStyle/>
          <a:p>
            <a:pPr algn="ctr">
              <a:lnSpc>
                <a:spcPts val="11666"/>
              </a:lnSpc>
            </a:pPr>
            <a:r>
              <a:rPr lang="en-US" sz="8333" b="1">
                <a:solidFill>
                  <a:srgbClr val="FFFFFF"/>
                </a:solidFill>
                <a:latin typeface="Montserrat Bold"/>
                <a:ea typeface="Montserrat Bold"/>
                <a:cs typeface="Montserrat Bold"/>
                <a:sym typeface="Montserrat Bold"/>
              </a:rPr>
              <a:t># of CVEs Published</a:t>
            </a:r>
          </a:p>
        </p:txBody>
      </p:sp>
      <p:sp>
        <p:nvSpPr>
          <p:cNvPr id="12" name="TextBox 12"/>
          <p:cNvSpPr txBox="1"/>
          <p:nvPr/>
        </p:nvSpPr>
        <p:spPr>
          <a:xfrm>
            <a:off x="40007584" y="4617362"/>
            <a:ext cx="3102136"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(Bug Bounty)</a:t>
            </a:r>
          </a:p>
        </p:txBody>
      </p:sp>
      <p:sp>
        <p:nvSpPr>
          <p:cNvPr id="13" name="TextBox 13"/>
          <p:cNvSpPr txBox="1"/>
          <p:nvPr/>
        </p:nvSpPr>
        <p:spPr>
          <a:xfrm>
            <a:off x="30030250" y="4617362"/>
            <a:ext cx="1348367" cy="618990"/>
          </a:xfrm>
          <a:prstGeom prst="rect">
            <a:avLst/>
          </a:prstGeom>
        </p:spPr>
        <p:txBody>
          <a:bodyPr lIns="0" tIns="0" rIns="0" bIns="0" rtlCol="0" anchor="t">
            <a:spAutoFit/>
          </a:bodyPr>
          <a:lstStyle/>
          <a:p>
            <a:pPr algn="ctr">
              <a:lnSpc>
                <a:spcPts val="5104"/>
              </a:lnSpc>
            </a:pPr>
            <a:r>
              <a:rPr lang="en-US" sz="3645">
                <a:solidFill>
                  <a:srgbClr val="FFFFFF"/>
                </a:solidFill>
                <a:latin typeface="Montserrat"/>
                <a:ea typeface="Montserrat"/>
                <a:cs typeface="Montserrat"/>
                <a:sym typeface="Montserrat"/>
              </a:rPr>
              <a:t>(Misc)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1317</Words>
  <Application>Microsoft Macintosh PowerPoint</Application>
  <PresentationFormat>Custom</PresentationFormat>
  <Paragraphs>362</Paragraphs>
  <Slides>56</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Calibri</vt:lpstr>
      <vt:lpstr>Canva Sans Bold</vt:lpstr>
      <vt:lpstr>Lato 1 Heavy</vt:lpstr>
      <vt:lpstr>Lato 1 Bold</vt:lpstr>
      <vt:lpstr>Aileron Bold</vt:lpstr>
      <vt:lpstr>Lato 1</vt:lpstr>
      <vt:lpstr>Aileron</vt:lpstr>
      <vt:lpstr>Montserrat Bold</vt:lpstr>
      <vt:lpstr>Arial</vt:lpstr>
      <vt:lpstr>Montserrat</vt:lpstr>
      <vt:lpstr>Lato 2</vt:lpstr>
      <vt:lpstr>Aileron Ultra-Bold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GoSec Conference - </dc:title>
  <cp:lastModifiedBy>Patrick Garrity</cp:lastModifiedBy>
  <cp:revision>5</cp:revision>
  <dcterms:created xsi:type="dcterms:W3CDTF">2006-08-16T00:00:00Z</dcterms:created>
  <dcterms:modified xsi:type="dcterms:W3CDTF">2025-09-08T20:04:42Z</dcterms:modified>
  <dc:identifier>DAGxRR4jvmc</dc:identifier>
</cp:coreProperties>
</file>